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0"/>
  </p:notesMasterIdLst>
  <p:sldIdLst>
    <p:sldId id="258" r:id="rId2"/>
    <p:sldId id="267" r:id="rId3"/>
    <p:sldId id="272" r:id="rId4"/>
    <p:sldId id="264" r:id="rId5"/>
    <p:sldId id="274" r:id="rId6"/>
    <p:sldId id="277" r:id="rId7"/>
    <p:sldId id="275" r:id="rId8"/>
    <p:sldId id="276" r:id="rId9"/>
  </p:sldIdLst>
  <p:sldSz cx="16256000" cy="9144000"/>
  <p:notesSz cx="6858000" cy="9144000"/>
  <p:defaultTextStyle>
    <a:defPPr>
      <a:defRPr lang="en-US"/>
    </a:defPPr>
    <a:lvl1pPr marL="53975" indent="-5397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1pPr>
    <a:lvl2pPr marL="396875" indent="6032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2pPr>
    <a:lvl3pPr marL="739775" indent="17462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3pPr>
    <a:lvl4pPr marL="1082675" indent="28892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4pPr>
    <a:lvl5pPr marL="1425575" indent="40322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5pPr>
    <a:lvl6pPr marL="22860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6pPr>
    <a:lvl7pPr marL="27432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7pPr>
    <a:lvl8pPr marL="32004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8pPr>
    <a:lvl9pPr marL="36576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941E"/>
    <a:srgbClr val="82A29D"/>
    <a:srgbClr val="B11116"/>
    <a:srgbClr val="9F001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94660"/>
  </p:normalViewPr>
  <p:slideViewPr>
    <p:cSldViewPr>
      <p:cViewPr>
        <p:scale>
          <a:sx n="50" d="100"/>
          <a:sy n="50" d="100"/>
        </p:scale>
        <p:origin x="-888" y="-132"/>
      </p:cViewPr>
      <p:guideLst>
        <p:guide orient="horz" pos="2880"/>
        <p:guide pos="5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sym typeface="Lucida Grande" charset="0"/>
              </a:rPr>
              <a:t>Click to edit Master text styles</a:t>
            </a:r>
          </a:p>
          <a:p>
            <a:pPr lvl="1"/>
            <a:r>
              <a:rPr lang="en-US" noProof="0" smtClean="0">
                <a:sym typeface="Lucida Grande" charset="0"/>
              </a:rPr>
              <a:t>Second level</a:t>
            </a:r>
          </a:p>
          <a:p>
            <a:pPr lvl="2"/>
            <a:r>
              <a:rPr lang="en-US" noProof="0" smtClean="0">
                <a:sym typeface="Lucida Grande" charset="0"/>
              </a:rPr>
              <a:t>Third level</a:t>
            </a:r>
          </a:p>
          <a:p>
            <a:pPr lvl="3"/>
            <a:r>
              <a:rPr lang="en-US" noProof="0" smtClean="0">
                <a:sym typeface="Lucida Grande" charset="0"/>
              </a:rPr>
              <a:t>Fourth level</a:t>
            </a:r>
          </a:p>
          <a:p>
            <a:pPr lvl="4"/>
            <a:r>
              <a:rPr lang="en-US" noProof="0" smtClean="0">
                <a:sym typeface="Lucida Grande" charset="0"/>
              </a:rPr>
              <a:t>Fifth level</a:t>
            </a:r>
          </a:p>
        </p:txBody>
      </p:sp>
    </p:spTree>
    <p:extLst>
      <p:ext uri="{BB962C8B-B14F-4D97-AF65-F5344CB8AC3E}">
        <p14:creationId xmlns:p14="http://schemas.microsoft.com/office/powerpoint/2010/main" val="1731743799"/>
      </p:ext>
    </p:extLst>
  </p:cSld>
  <p:clrMap bg1="lt1" tx1="dk1" bg2="lt2" tx2="dk2" accent1="accent1" accent2="accent2" accent3="accent3" accent4="accent4" accent5="accent5" accent6="accent6" hlink="hlink" folHlink="folHlink"/>
  <p:notesStyle>
    <a:lvl1pPr algn="l" defTabSz="774700" rtl="0" eaLnBrk="0" fontAlgn="base" hangingPunct="0">
      <a:spcBef>
        <a:spcPct val="0"/>
      </a:spcBef>
      <a:spcAft>
        <a:spcPct val="0"/>
      </a:spcAft>
      <a:defRPr sz="2200" kern="1200">
        <a:solidFill>
          <a:srgbClr val="000000"/>
        </a:solidFill>
        <a:latin typeface="Lucida Grande" charset="0"/>
        <a:ea typeface="MS PGothic" pitchFamily="34" charset="-128"/>
        <a:cs typeface="Lucida Grande" charset="0"/>
        <a:sym typeface="Lucida Grande" pitchFamily="1" charset="0"/>
      </a:defRPr>
    </a:lvl1pPr>
    <a:lvl2pPr marL="2286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2pPr>
    <a:lvl3pPr marL="4572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3pPr>
    <a:lvl4pPr marL="6858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4pPr>
    <a:lvl5pPr marL="9144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899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F7941E"/>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420899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F7941E"/>
                </a:solidFill>
              </a:defRPr>
            </a:lvl1pPr>
          </a:lstStyle>
          <a:p>
            <a:r>
              <a:rPr lang="en-GB" dirty="0" smtClean="0"/>
              <a:t>Click to edit Master title style</a:t>
            </a:r>
            <a:endParaRPr lang="en-US" dirty="0"/>
          </a:p>
        </p:txBody>
      </p:sp>
      <p:sp>
        <p:nvSpPr>
          <p:cNvPr id="5" name="Content Placeholder 4"/>
          <p:cNvSpPr>
            <a:spLocks noGrp="1"/>
          </p:cNvSpPr>
          <p:nvPr>
            <p:ph sz="quarter" idx="10"/>
          </p:nvPr>
        </p:nvSpPr>
        <p:spPr>
          <a:xfrm>
            <a:off x="889000" y="2133600"/>
            <a:ext cx="14554200" cy="6477000"/>
          </a:xfrm>
          <a:prstGeom prst="rect">
            <a:avLst/>
          </a:prstGeom>
        </p:spPr>
        <p:txBody>
          <a:bodyPr vert="horz"/>
          <a:lstStyle>
            <a:lvl1pPr>
              <a:defRPr sz="3200">
                <a:solidFill>
                  <a:schemeClr val="tx1">
                    <a:lumMod val="50000"/>
                    <a:lumOff val="50000"/>
                  </a:schemeClr>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309424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1200">
                <a:latin typeface="+mj-lt"/>
              </a:defRPr>
            </a:lvl1pPr>
          </a:lstStyle>
          <a:p>
            <a:r>
              <a:rPr lang="en-GB" smtClean="0">
                <a:sym typeface="Arial" charset="0"/>
              </a:rPr>
              <a:t>Click to edit Master title style</a:t>
            </a:r>
            <a:endParaRPr lang="en-US" dirty="0"/>
          </a:p>
        </p:txBody>
      </p:sp>
      <p:sp>
        <p:nvSpPr>
          <p:cNvPr id="3" name="Content Placeholder 2"/>
          <p:cNvSpPr>
            <a:spLocks noGrp="1"/>
          </p:cNvSpPr>
          <p:nvPr>
            <p:ph idx="1"/>
          </p:nvPr>
        </p:nvSpPr>
        <p:spPr>
          <a:xfrm>
            <a:off x="812800" y="2133600"/>
            <a:ext cx="14630400" cy="6034088"/>
          </a:xfrm>
          <a:prstGeom prst="rect">
            <a:avLst/>
          </a:prstGeom>
        </p:spPr>
        <p:txBody>
          <a:bodyPr vert="horz"/>
          <a:lstStyle>
            <a:lvl1pPr>
              <a:defRPr sz="36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5744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354042" y="381000"/>
            <a:ext cx="2017721" cy="1657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ＭＳ Ｐゴシック" charset="0"/>
          <a:sym typeface="Helvetica" pitchFamily="1" charset="0"/>
        </a:defRPr>
      </a:lvl1pPr>
      <a:lvl2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2pPr>
      <a:lvl3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3pPr>
      <a:lvl4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4pPr>
      <a:lvl5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S PGothic" pitchFamily="34" charset="-128"/>
          <a:sym typeface="Helvetica" pitchFamily="1" charset="0"/>
        </a:defRPr>
      </a:lvl1pPr>
      <a:lvl2pPr marL="228600" indent="228600" algn="l" defTabSz="457200" rtl="0" eaLnBrk="0" fontAlgn="base" hangingPunct="0">
        <a:spcBef>
          <a:spcPct val="0"/>
        </a:spcBef>
        <a:spcAft>
          <a:spcPct val="0"/>
        </a:spcAft>
        <a:defRPr sz="1200">
          <a:solidFill>
            <a:srgbClr val="000000"/>
          </a:solidFill>
          <a:latin typeface="+mn-lt"/>
          <a:ea typeface="MS PGothic" pitchFamily="34" charset="-128"/>
          <a:cs typeface="Helvetica" charset="0"/>
          <a:sym typeface="Helvetica" pitchFamily="1"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0"/>
            <a:ext cx="16357600" cy="9261644"/>
          </a:xfrm>
          <a:prstGeom prst="rect">
            <a:avLst/>
          </a:prstGeom>
        </p:spPr>
      </p:pic>
      <p:sp>
        <p:nvSpPr>
          <p:cNvPr id="5123" name="AutoShape 2"/>
          <p:cNvSpPr>
            <a:spLocks/>
          </p:cNvSpPr>
          <p:nvPr/>
        </p:nvSpPr>
        <p:spPr bwMode="auto">
          <a:xfrm>
            <a:off x="-101600" y="6762919"/>
            <a:ext cx="16357600" cy="2498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941E"/>
          </a:solidFill>
          <a:ln w="9525" cap="flat" cmpd="sng">
            <a:solidFill>
              <a:srgbClr val="000000">
                <a:alpha val="0"/>
              </a:srgbClr>
            </a:solidFill>
            <a:prstDash val="solid"/>
            <a:round/>
            <a:headEnd/>
            <a:tailEnd/>
          </a:ln>
        </p:spPr>
        <p:txBody>
          <a:bodyPr lIns="0" tIns="0" rIns="0" bIns="0" anchor="ctr"/>
          <a:lstStyle/>
          <a:p>
            <a:endParaRPr lang="en-GB">
              <a:solidFill>
                <a:srgbClr val="F7941E"/>
              </a:solidFill>
            </a:endParaRPr>
          </a:p>
        </p:txBody>
      </p:sp>
      <p:sp>
        <p:nvSpPr>
          <p:cNvPr id="5124" name="AutoShape 4"/>
          <p:cNvSpPr>
            <a:spLocks/>
          </p:cNvSpPr>
          <p:nvPr/>
        </p:nvSpPr>
        <p:spPr bwMode="auto">
          <a:xfrm>
            <a:off x="7747000" y="7174082"/>
            <a:ext cx="8001000" cy="167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indent="0" eaLnBrk="1"/>
            <a:r>
              <a:rPr lang="en-US" altLang="en-US" sz="3600" dirty="0" smtClean="0">
                <a:solidFill>
                  <a:srgbClr val="FFFFFF"/>
                </a:solidFill>
                <a:latin typeface="Arial" pitchFamily="34" charset="0"/>
                <a:cs typeface="Arial" pitchFamily="34" charset="0"/>
                <a:sym typeface="Arial" pitchFamily="34" charset="0"/>
              </a:rPr>
              <a:t>Nepal: </a:t>
            </a:r>
            <a:r>
              <a:rPr lang="en-GB" altLang="en-US" sz="3600" dirty="0">
                <a:solidFill>
                  <a:srgbClr val="FFFFFF"/>
                </a:solidFill>
                <a:latin typeface="Arial" pitchFamily="34" charset="0"/>
                <a:cs typeface="Arial" pitchFamily="34" charset="0"/>
                <a:sym typeface="Arial" pitchFamily="34" charset="0"/>
              </a:rPr>
              <a:t>Exploring the relationship between women’s income generation and their experiences of </a:t>
            </a:r>
            <a:r>
              <a:rPr lang="en-GB" altLang="en-US" sz="3600" dirty="0" smtClean="0">
                <a:solidFill>
                  <a:srgbClr val="FFFFFF"/>
                </a:solidFill>
                <a:latin typeface="Arial" pitchFamily="34" charset="0"/>
                <a:cs typeface="Arial" pitchFamily="34" charset="0"/>
                <a:sym typeface="Arial" pitchFamily="34" charset="0"/>
              </a:rPr>
              <a:t>violence</a:t>
            </a:r>
            <a:endParaRPr lang="en-US" alt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5276" y="7174082"/>
            <a:ext cx="2064353" cy="1441110"/>
          </a:xfrm>
          <a:prstGeom prst="rect">
            <a:avLst/>
          </a:prstGeom>
        </p:spPr>
      </p:pic>
      <p:pic>
        <p:nvPicPr>
          <p:cNvPr id="1026" name="Picture 2" descr="C:\Users\Lorenza Geronimo\Desktop\Project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7174082"/>
            <a:ext cx="3797300" cy="1773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19050"/>
            <a:ext cx="13933716" cy="914400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5"/>
          <p:cNvSpPr>
            <a:spLocks/>
          </p:cNvSpPr>
          <p:nvPr/>
        </p:nvSpPr>
        <p:spPr bwMode="auto">
          <a:xfrm>
            <a:off x="889000" y="762000"/>
            <a:ext cx="6858000" cy="190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US" altLang="en-US" sz="4400" b="1" dirty="0" smtClean="0">
                <a:solidFill>
                  <a:schemeClr val="accent2"/>
                </a:solidFill>
                <a:latin typeface="Arial" pitchFamily="34" charset="0"/>
                <a:cs typeface="Arial" pitchFamily="34" charset="0"/>
                <a:sym typeface="Arial" pitchFamily="34" charset="0"/>
              </a:rPr>
              <a:t>Out from the individual level</a:t>
            </a:r>
            <a:endParaRPr lang="en-US" altLang="en-US" sz="4400" dirty="0">
              <a:solidFill>
                <a:schemeClr val="accent2"/>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 r="35249" b="269"/>
          <a:stretch/>
        </p:blipFill>
        <p:spPr>
          <a:xfrm>
            <a:off x="8425600" y="-19050"/>
            <a:ext cx="7830400" cy="9163050"/>
          </a:xfrm>
          <a:prstGeom prst="rect">
            <a:avLst/>
          </a:prstGeom>
        </p:spPr>
      </p:pic>
      <p:sp>
        <p:nvSpPr>
          <p:cNvPr id="7" name="Rectangle 6"/>
          <p:cNvSpPr/>
          <p:nvPr/>
        </p:nvSpPr>
        <p:spPr>
          <a:xfrm>
            <a:off x="660400" y="2667000"/>
            <a:ext cx="7086600" cy="1988237"/>
          </a:xfrm>
          <a:prstGeom prst="rect">
            <a:avLst/>
          </a:prstGeom>
        </p:spPr>
        <p:txBody>
          <a:bodyPr wrap="square">
            <a:spAutoFit/>
          </a:bodyPr>
          <a:lstStyle/>
          <a:p>
            <a:pPr marL="342900" indent="-342900" eaLnBrk="1">
              <a:buClr>
                <a:srgbClr val="82A29D"/>
              </a:buClr>
              <a:buFont typeface="Arial" panose="020B0604020202020204" pitchFamily="34" charset="0"/>
              <a:buChar char="•"/>
              <a:defRPr/>
            </a:pPr>
            <a:r>
              <a:rPr lang="en-GB" sz="2800" dirty="0" smtClean="0">
                <a:solidFill>
                  <a:schemeClr val="accent4">
                    <a:lumMod val="50000"/>
                  </a:schemeClr>
                </a:solidFill>
                <a:latin typeface="+mn-lt"/>
                <a:cs typeface="Georgia"/>
              </a:rPr>
              <a:t>Earning an income impacts on relationships within the home</a:t>
            </a:r>
          </a:p>
          <a:p>
            <a:pPr marL="0" indent="0" eaLnBrk="1">
              <a:buClr>
                <a:srgbClr val="82A29D"/>
              </a:buClr>
              <a:defRPr/>
            </a:pPr>
            <a:endParaRPr lang="en-GB" sz="2800" dirty="0" smtClean="0">
              <a:solidFill>
                <a:schemeClr val="accent4">
                  <a:lumMod val="50000"/>
                </a:schemeClr>
              </a:solidFill>
              <a:latin typeface="+mn-lt"/>
              <a:cs typeface="Georgia"/>
            </a:endParaRPr>
          </a:p>
          <a:p>
            <a:pPr marL="342900" indent="-342900" eaLnBrk="1">
              <a:lnSpc>
                <a:spcPct val="140000"/>
              </a:lnSpc>
              <a:buClr>
                <a:srgbClr val="82A29D"/>
              </a:buClr>
              <a:buFont typeface="Arial" panose="020B0604020202020204" pitchFamily="34" charset="0"/>
              <a:buChar char="•"/>
              <a:defRPr/>
            </a:pPr>
            <a:r>
              <a:rPr lang="en-GB" sz="2800" dirty="0" smtClean="0">
                <a:solidFill>
                  <a:schemeClr val="accent4">
                    <a:lumMod val="50000"/>
                  </a:schemeClr>
                </a:solidFill>
                <a:latin typeface="+mn-lt"/>
                <a:cs typeface="Georgia"/>
              </a:rPr>
              <a:t>Migration </a:t>
            </a:r>
            <a:r>
              <a:rPr lang="en-GB" sz="2800" dirty="0">
                <a:solidFill>
                  <a:schemeClr val="accent4">
                    <a:lumMod val="50000"/>
                  </a:schemeClr>
                </a:solidFill>
                <a:latin typeface="+mn-lt"/>
                <a:cs typeface="Georgia"/>
              </a:rPr>
              <a:t>and Family </a:t>
            </a:r>
            <a:r>
              <a:rPr lang="en-GB" sz="2800" dirty="0" smtClean="0">
                <a:solidFill>
                  <a:schemeClr val="accent4">
                    <a:lumMod val="50000"/>
                  </a:schemeClr>
                </a:solidFill>
                <a:latin typeface="+mn-lt"/>
                <a:cs typeface="Georgia"/>
              </a:rPr>
              <a:t>Structures</a:t>
            </a:r>
          </a:p>
        </p:txBody>
      </p:sp>
    </p:spTree>
    <p:extLst>
      <p:ext uri="{BB962C8B-B14F-4D97-AF65-F5344CB8AC3E}">
        <p14:creationId xmlns:p14="http://schemas.microsoft.com/office/powerpoint/2010/main" val="405925154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5"/>
          <p:cNvSpPr>
            <a:spLocks/>
          </p:cNvSpPr>
          <p:nvPr/>
        </p:nvSpPr>
        <p:spPr bwMode="auto">
          <a:xfrm>
            <a:off x="889000" y="768350"/>
            <a:ext cx="8153400" cy="1060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pPr>
            <a:r>
              <a:rPr lang="en-US" altLang="en-US" sz="4400" b="1" dirty="0">
                <a:solidFill>
                  <a:schemeClr val="accent2"/>
                </a:solidFill>
                <a:latin typeface="Arial" pitchFamily="34" charset="0"/>
                <a:cs typeface="Arial" pitchFamily="34" charset="0"/>
                <a:sym typeface="Arial" pitchFamily="34" charset="0"/>
              </a:rPr>
              <a:t>Out</a:t>
            </a:r>
            <a:r>
              <a:rPr lang="en-US" altLang="en-US" sz="4800" b="1" dirty="0">
                <a:solidFill>
                  <a:schemeClr val="accent2"/>
                </a:solidFill>
                <a:latin typeface="Arial" pitchFamily="34" charset="0"/>
                <a:cs typeface="Arial" pitchFamily="34" charset="0"/>
                <a:sym typeface="Arial" pitchFamily="34" charset="0"/>
              </a:rPr>
              <a:t> </a:t>
            </a:r>
            <a:r>
              <a:rPr lang="en-US" altLang="en-US" sz="4400" b="1" dirty="0">
                <a:solidFill>
                  <a:schemeClr val="accent2"/>
                </a:solidFill>
                <a:latin typeface="Arial" pitchFamily="34" charset="0"/>
                <a:cs typeface="Arial" pitchFamily="34" charset="0"/>
                <a:sym typeface="Arial" pitchFamily="34" charset="0"/>
              </a:rPr>
              <a:t>from</a:t>
            </a:r>
            <a:r>
              <a:rPr lang="en-US" altLang="en-US" sz="4800" b="1" dirty="0">
                <a:solidFill>
                  <a:schemeClr val="accent2"/>
                </a:solidFill>
                <a:latin typeface="Arial" pitchFamily="34" charset="0"/>
                <a:cs typeface="Arial" pitchFamily="34" charset="0"/>
                <a:sym typeface="Arial" pitchFamily="34" charset="0"/>
              </a:rPr>
              <a:t> the local level</a:t>
            </a:r>
            <a:endParaRPr lang="en-US" altLang="en-US" sz="4800" b="1" dirty="0">
              <a:solidFill>
                <a:schemeClr val="accent2"/>
              </a:solidFill>
              <a:latin typeface="Arial" pitchFamily="34" charset="0"/>
              <a:cs typeface="Arial" pitchFamily="34" charset="0"/>
            </a:endParaRPr>
          </a:p>
        </p:txBody>
      </p:sp>
      <p:sp>
        <p:nvSpPr>
          <p:cNvPr id="5" name="TextBox 4"/>
          <p:cNvSpPr txBox="1"/>
          <p:nvPr/>
        </p:nvSpPr>
        <p:spPr>
          <a:xfrm>
            <a:off x="889000" y="3352800"/>
            <a:ext cx="7315200" cy="4154984"/>
          </a:xfrm>
          <a:prstGeom prst="rect">
            <a:avLst/>
          </a:prstGeom>
          <a:noFill/>
        </p:spPr>
        <p:txBody>
          <a:bodyPr wrap="square" rtlCol="0">
            <a:spAutoFit/>
          </a:bodyPr>
          <a:lstStyle/>
          <a:p>
            <a:r>
              <a:rPr lang="en-GB" sz="2000" i="1" dirty="0" smtClean="0">
                <a:solidFill>
                  <a:schemeClr val="accent4">
                    <a:lumMod val="50000"/>
                  </a:schemeClr>
                </a:solidFill>
                <a:latin typeface="+mn-lt"/>
                <a:cs typeface="Georgia"/>
              </a:rPr>
              <a:t>“Actually, we [women labourers] are the ones to do the work. It is more difficult than the work they [masons] do; we have to prepare mixture [refers to cement, sand and water], carry bricks and carry sand. They only build the walls still we are paid less. I do not know why.</a:t>
            </a:r>
          </a:p>
          <a:p>
            <a:endParaRPr lang="en-GB" sz="2000" i="1" dirty="0">
              <a:solidFill>
                <a:schemeClr val="accent4">
                  <a:lumMod val="50000"/>
                </a:schemeClr>
              </a:solidFill>
              <a:latin typeface="+mn-lt"/>
              <a:cs typeface="Georgia"/>
            </a:endParaRPr>
          </a:p>
          <a:p>
            <a:r>
              <a:rPr lang="en-GB" sz="2000" i="1" dirty="0" smtClean="0">
                <a:solidFill>
                  <a:schemeClr val="accent4">
                    <a:lumMod val="50000"/>
                  </a:schemeClr>
                </a:solidFill>
                <a:latin typeface="+mn-lt"/>
                <a:cs typeface="Georgia"/>
              </a:rPr>
              <a:t>Maybe because I am a woman. Some are of dominating nature while some are good. If we are working with new contractors then they try to dominate us [labourers]. They think that we should be continuously doing our work. Instead of helping us they try to be the boss and threaten us to bring the materials required.”</a:t>
            </a:r>
            <a:endParaRPr lang="en-GB" sz="2000" i="1" dirty="0" smtClean="0">
              <a:latin typeface="+mn-lt"/>
            </a:endParaRPr>
          </a:p>
          <a:p>
            <a:pPr indent="0" eaLnBrk="1"/>
            <a:endParaRPr lang="en-US" altLang="en-US" dirty="0"/>
          </a:p>
        </p:txBody>
      </p:sp>
      <p:sp>
        <p:nvSpPr>
          <p:cNvPr id="10" name="TextBox 9"/>
          <p:cNvSpPr txBox="1"/>
          <p:nvPr/>
        </p:nvSpPr>
        <p:spPr>
          <a:xfrm>
            <a:off x="768350" y="1866900"/>
            <a:ext cx="6248400" cy="695575"/>
          </a:xfrm>
          <a:prstGeom prst="rect">
            <a:avLst/>
          </a:prstGeom>
          <a:noFill/>
        </p:spPr>
        <p:txBody>
          <a:bodyPr wrap="square" rtlCol="0">
            <a:spAutoFit/>
          </a:bodyPr>
          <a:lstStyle/>
          <a:p>
            <a:pPr marL="342900" indent="-342900" eaLnBrk="1">
              <a:lnSpc>
                <a:spcPct val="140000"/>
              </a:lnSpc>
              <a:buClr>
                <a:srgbClr val="82A29D"/>
              </a:buClr>
              <a:buFont typeface="Arial" panose="020B0604020202020204" pitchFamily="34" charset="0"/>
              <a:buChar char="•"/>
              <a:defRPr/>
            </a:pPr>
            <a:r>
              <a:rPr lang="en-GB" sz="2800" dirty="0" smtClean="0">
                <a:solidFill>
                  <a:schemeClr val="accent4">
                    <a:lumMod val="50000"/>
                  </a:schemeClr>
                </a:solidFill>
                <a:latin typeface="+mn-lt"/>
                <a:cs typeface="Georgia"/>
              </a:rPr>
              <a:t>The nature and conditions of work</a:t>
            </a:r>
            <a:endParaRPr lang="en-GB" sz="2800" dirty="0">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2128" y="-19050"/>
            <a:ext cx="7173872" cy="9144000"/>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787400" y="2463800"/>
            <a:ext cx="6324600" cy="67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342900" indent="-342900" eaLnBrk="1">
              <a:buClr>
                <a:srgbClr val="82A29D"/>
              </a:buClr>
              <a:buFont typeface="Arial" panose="020B0604020202020204" pitchFamily="34" charset="0"/>
              <a:buChar char="•"/>
              <a:defRPr/>
            </a:pPr>
            <a:r>
              <a:rPr lang="en-GB" sz="2800" dirty="0">
                <a:solidFill>
                  <a:schemeClr val="accent4">
                    <a:lumMod val="50000"/>
                  </a:schemeClr>
                </a:solidFill>
                <a:latin typeface="+mn-lt"/>
                <a:cs typeface="Georgia"/>
              </a:rPr>
              <a:t>The nature and </a:t>
            </a:r>
            <a:r>
              <a:rPr lang="en-GB" sz="2800" dirty="0" smtClean="0">
                <a:solidFill>
                  <a:schemeClr val="accent4">
                    <a:lumMod val="50000"/>
                  </a:schemeClr>
                </a:solidFill>
                <a:latin typeface="+mn-lt"/>
                <a:cs typeface="Georgia"/>
              </a:rPr>
              <a:t>type of women’s resilience</a:t>
            </a:r>
            <a:endParaRPr lang="en-GB" sz="2800" dirty="0">
              <a:latin typeface="+mn-lt"/>
            </a:endParaRPr>
          </a:p>
        </p:txBody>
      </p:sp>
      <p:sp>
        <p:nvSpPr>
          <p:cNvPr id="8" name="Rectangle 7"/>
          <p:cNvSpPr/>
          <p:nvPr/>
        </p:nvSpPr>
        <p:spPr>
          <a:xfrm>
            <a:off x="939800" y="4543421"/>
            <a:ext cx="6337300" cy="3108543"/>
          </a:xfrm>
          <a:prstGeom prst="rect">
            <a:avLst/>
          </a:prstGeom>
        </p:spPr>
        <p:txBody>
          <a:bodyPr wrap="square">
            <a:spAutoFit/>
          </a:bodyPr>
          <a:lstStyle/>
          <a:p>
            <a:pPr marL="0" indent="0" eaLnBrk="1">
              <a:lnSpc>
                <a:spcPct val="140000"/>
              </a:lnSpc>
              <a:buClr>
                <a:srgbClr val="82A29D"/>
              </a:buClr>
              <a:defRPr/>
            </a:pPr>
            <a:r>
              <a:rPr lang="en-GB" sz="2800" i="1" dirty="0" smtClean="0">
                <a:solidFill>
                  <a:schemeClr val="accent4">
                    <a:lumMod val="50000"/>
                  </a:schemeClr>
                </a:solidFill>
                <a:latin typeface="+mn-lt"/>
                <a:ea typeface="ＭＳ Ｐゴシック" charset="0"/>
                <a:cs typeface="Arial"/>
                <a:sym typeface="Calibri" charset="0"/>
              </a:rPr>
              <a:t>“It </a:t>
            </a:r>
            <a:r>
              <a:rPr lang="en-GB" sz="2800" i="1" dirty="0">
                <a:solidFill>
                  <a:schemeClr val="accent4">
                    <a:lumMod val="50000"/>
                  </a:schemeClr>
                </a:solidFill>
                <a:latin typeface="+mn-lt"/>
                <a:ea typeface="ＭＳ Ｐゴシック" charset="0"/>
                <a:cs typeface="Arial"/>
                <a:sym typeface="Calibri" charset="0"/>
              </a:rPr>
              <a:t>is very obvious thing that if one earns; others will not say </a:t>
            </a:r>
            <a:r>
              <a:rPr lang="en-GB" sz="2800" i="1" dirty="0">
                <a:solidFill>
                  <a:schemeClr val="accent4">
                    <a:lumMod val="50000"/>
                  </a:schemeClr>
                </a:solidFill>
                <a:latin typeface="+mn-lt"/>
                <a:cs typeface="Georgia"/>
                <a:sym typeface="Calibri" charset="0"/>
              </a:rPr>
              <a:t>anything</a:t>
            </a:r>
            <a:r>
              <a:rPr lang="en-GB" sz="2800" i="1" dirty="0">
                <a:solidFill>
                  <a:schemeClr val="accent4">
                    <a:lumMod val="50000"/>
                  </a:schemeClr>
                </a:solidFill>
                <a:latin typeface="+mn-lt"/>
                <a:ea typeface="ＭＳ Ｐゴシック" charset="0"/>
                <a:cs typeface="Arial"/>
                <a:sym typeface="Calibri" charset="0"/>
              </a:rPr>
              <a:t> but if one doesn’t then others try to dominate </a:t>
            </a:r>
            <a:r>
              <a:rPr lang="en-GB" sz="2800" i="1" dirty="0" smtClean="0">
                <a:solidFill>
                  <a:schemeClr val="accent4">
                    <a:lumMod val="50000"/>
                  </a:schemeClr>
                </a:solidFill>
                <a:latin typeface="+mn-lt"/>
                <a:ea typeface="ＭＳ Ｐゴシック" charset="0"/>
                <a:cs typeface="Arial"/>
                <a:sym typeface="Calibri" charset="0"/>
              </a:rPr>
              <a:t>you.”</a:t>
            </a:r>
            <a:endParaRPr lang="en-US" altLang="en-US" sz="2800" i="1" dirty="0"/>
          </a:p>
          <a:p>
            <a:pPr marL="0" indent="0" eaLnBrk="1">
              <a:lnSpc>
                <a:spcPct val="140000"/>
              </a:lnSpc>
              <a:buClr>
                <a:srgbClr val="82A29D"/>
              </a:buClr>
              <a:defRPr/>
            </a:pPr>
            <a:endParaRPr lang="en-GB" sz="2800" i="1" dirty="0">
              <a:solidFill>
                <a:schemeClr val="accent4">
                  <a:lumMod val="50000"/>
                </a:schemeClr>
              </a:solidFill>
              <a:latin typeface="+mn-lt"/>
              <a:ea typeface="ＭＳ Ｐゴシック" charset="0"/>
              <a:cs typeface="Arial"/>
              <a:sym typeface="Calibri"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520" t="-423" r="265" b="423"/>
          <a:stretch/>
        </p:blipFill>
        <p:spPr>
          <a:xfrm>
            <a:off x="7950200" y="-57150"/>
            <a:ext cx="8305800" cy="9201150"/>
          </a:xfrm>
          <a:prstGeom prst="rect">
            <a:avLst/>
          </a:prstGeom>
        </p:spPr>
      </p:pic>
      <p:sp>
        <p:nvSpPr>
          <p:cNvPr id="2" name="TextBox 1"/>
          <p:cNvSpPr txBox="1"/>
          <p:nvPr/>
        </p:nvSpPr>
        <p:spPr>
          <a:xfrm>
            <a:off x="787400" y="458446"/>
            <a:ext cx="6489700" cy="769441"/>
          </a:xfrm>
          <a:prstGeom prst="rect">
            <a:avLst/>
          </a:prstGeom>
          <a:noFill/>
        </p:spPr>
        <p:txBody>
          <a:bodyPr wrap="square" rtlCol="0">
            <a:spAutoFit/>
          </a:bodyPr>
          <a:lstStyle/>
          <a:p>
            <a:pPr marL="0" indent="0" eaLnBrk="1">
              <a:buClr>
                <a:srgbClr val="6B6C6E"/>
              </a:buClr>
            </a:pPr>
            <a:r>
              <a:rPr lang="en-US" altLang="en-US" sz="4400" b="1" dirty="0">
                <a:solidFill>
                  <a:schemeClr val="accent2"/>
                </a:solidFill>
                <a:latin typeface="Arial" pitchFamily="34" charset="0"/>
                <a:cs typeface="Arial" pitchFamily="34" charset="0"/>
                <a:sym typeface="Arial" pitchFamily="34" charset="0"/>
              </a:rPr>
              <a:t>Out from the local level</a:t>
            </a:r>
            <a:endParaRPr lang="en-US" altLang="en-US" sz="4400" b="1"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45616878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6350" y="-20321"/>
            <a:ext cx="16586200" cy="937120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9525" cap="flat" cmpd="sng" algn="ctr">
            <a:solidFill>
              <a:srgbClr val="000000"/>
            </a:solidFill>
            <a:prstDash val="solid"/>
            <a:round/>
            <a:headEnd type="none" w="med" len="med"/>
            <a:tailEnd type="none" w="med" len="med"/>
          </a:ln>
          <a:effectLst>
            <a:outerShdw blurRad="50800" dist="50800" dir="5400000" algn="ctr" rotWithShape="0">
              <a:srgbClr val="000000">
                <a:alpha val="44000"/>
              </a:srgbClr>
            </a:outerShdw>
          </a:effectLst>
          <a:extLst/>
        </p:spPr>
        <p:txBody>
          <a:bodyPr vert="horz" wrap="square" lIns="50800" tIns="50800" rIns="50800" bIns="50800" numCol="1" rtlCol="0" anchor="ctr" anchorCtr="0" compatLnSpc="1">
            <a:prstTxWarp prst="textNoShape">
              <a:avLst/>
            </a:prstTxWarp>
          </a:bodyPr>
          <a:lstStyle/>
          <a:p>
            <a:pPr marL="396875" marR="0" indent="0" algn="l" defTabSz="6096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
        <p:nvSpPr>
          <p:cNvPr id="5" name="Rectangle 4"/>
          <p:cNvSpPr/>
          <p:nvPr/>
        </p:nvSpPr>
        <p:spPr bwMode="auto">
          <a:xfrm>
            <a:off x="-254000" y="-152400"/>
            <a:ext cx="16833850" cy="9731882"/>
          </a:xfrm>
          <a:prstGeom prst="rect">
            <a:avLst/>
          </a:prstGeom>
          <a:solidFill>
            <a:srgbClr val="000000">
              <a:alpha val="64000"/>
            </a:srgbClr>
          </a:solidFill>
          <a:ln w="9525" cap="flat" cmpd="sng" algn="ctr">
            <a:solidFill>
              <a:srgbClr val="000000"/>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396875" marR="0" indent="0" algn="l" defTabSz="6096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
        <p:nvSpPr>
          <p:cNvPr id="7" name="AutoShape 5"/>
          <p:cNvSpPr>
            <a:spLocks/>
          </p:cNvSpPr>
          <p:nvPr/>
        </p:nvSpPr>
        <p:spPr bwMode="auto">
          <a:xfrm>
            <a:off x="1270000" y="768350"/>
            <a:ext cx="8839200" cy="67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blipFill dpi="0" rotWithShape="1">
            <a:blip r:embed="rId3" cstate="print">
              <a:alphaModFix amt="0"/>
              <a:extLst>
                <a:ext uri="{28A0092B-C50C-407E-A947-70E740481C1C}">
                  <a14:useLocalDpi xmlns:a14="http://schemas.microsoft.com/office/drawing/2010/main" val="0"/>
                </a:ext>
              </a:extLst>
            </a:blip>
            <a:srcRect/>
            <a:stretch>
              <a:fillRect/>
            </a:stretch>
          </a:blipFill>
          <a:ln>
            <a:noFill/>
          </a:ln>
          <a:effectLs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US" altLang="en-US" sz="4400" b="1" dirty="0" smtClean="0">
                <a:solidFill>
                  <a:schemeClr val="accent2"/>
                </a:solidFill>
                <a:latin typeface="Arial" pitchFamily="34" charset="0"/>
                <a:cs typeface="Arial" pitchFamily="34" charset="0"/>
                <a:sym typeface="Arial" pitchFamily="34" charset="0"/>
              </a:rPr>
              <a:t>Out </a:t>
            </a:r>
            <a:r>
              <a:rPr lang="en-US" altLang="en-US" sz="4800" b="1" dirty="0" smtClean="0">
                <a:solidFill>
                  <a:schemeClr val="accent2"/>
                </a:solidFill>
                <a:latin typeface="Arial" pitchFamily="34" charset="0"/>
                <a:cs typeface="Arial" pitchFamily="34" charset="0"/>
                <a:sym typeface="Arial" pitchFamily="34" charset="0"/>
              </a:rPr>
              <a:t>from</a:t>
            </a:r>
            <a:r>
              <a:rPr lang="en-US" altLang="en-US" sz="4400" b="1" dirty="0" smtClean="0">
                <a:solidFill>
                  <a:schemeClr val="accent2"/>
                </a:solidFill>
                <a:latin typeface="Arial" pitchFamily="34" charset="0"/>
                <a:cs typeface="Arial" pitchFamily="34" charset="0"/>
                <a:sym typeface="Arial" pitchFamily="34" charset="0"/>
              </a:rPr>
              <a:t> the state level</a:t>
            </a:r>
            <a:endParaRPr lang="en-US" altLang="en-US" sz="4400" dirty="0">
              <a:solidFill>
                <a:schemeClr val="accent2"/>
              </a:solidFill>
            </a:endParaRPr>
          </a:p>
        </p:txBody>
      </p:sp>
      <p:sp>
        <p:nvSpPr>
          <p:cNvPr id="8" name="Rectangle 7"/>
          <p:cNvSpPr/>
          <p:nvPr/>
        </p:nvSpPr>
        <p:spPr>
          <a:xfrm>
            <a:off x="1270000" y="2330606"/>
            <a:ext cx="14173200" cy="4918269"/>
          </a:xfrm>
          <a:prstGeom prst="rect">
            <a:avLst/>
          </a:prstGeom>
          <a:solidFill>
            <a:schemeClr val="accent3">
              <a:alpha val="0"/>
            </a:schemeClr>
          </a:solidFill>
        </p:spPr>
        <p:txBody>
          <a:bodyPr wrap="square">
            <a:spAutoFit/>
          </a:bodyPr>
          <a:lstStyle/>
          <a:p>
            <a:pPr marL="457200" indent="-457200" eaLnBrk="1">
              <a:lnSpc>
                <a:spcPct val="140000"/>
              </a:lnSpc>
              <a:buClr>
                <a:srgbClr val="82A29D"/>
              </a:buClr>
              <a:buFont typeface="Arial" panose="020B0604020202020204" pitchFamily="34" charset="0"/>
              <a:buChar char="•"/>
              <a:defRPr/>
            </a:pPr>
            <a:r>
              <a:rPr lang="en-GB" sz="2800" dirty="0" smtClean="0">
                <a:solidFill>
                  <a:schemeClr val="accent6"/>
                </a:solidFill>
                <a:latin typeface="+mn-lt"/>
                <a:ea typeface="ＭＳ Ｐゴシック" charset="0"/>
                <a:cs typeface="Arial"/>
                <a:sym typeface="Calibri" charset="0"/>
              </a:rPr>
              <a:t>Rural/Urban </a:t>
            </a:r>
            <a:r>
              <a:rPr lang="en-GB" sz="2800" dirty="0">
                <a:solidFill>
                  <a:schemeClr val="accent6"/>
                </a:solidFill>
                <a:latin typeface="+mn-lt"/>
                <a:ea typeface="ＭＳ Ｐゴシック" charset="0"/>
                <a:cs typeface="Arial"/>
                <a:sym typeface="Calibri" charset="0"/>
              </a:rPr>
              <a:t>differences; findings from the research with the </a:t>
            </a:r>
            <a:r>
              <a:rPr lang="en-GB" sz="2800" dirty="0" smtClean="0">
                <a:solidFill>
                  <a:schemeClr val="accent6"/>
                </a:solidFill>
                <a:latin typeface="+mn-lt"/>
                <a:ea typeface="ＭＳ Ｐゴシック" charset="0"/>
                <a:cs typeface="Arial"/>
                <a:sym typeface="Calibri" charset="0"/>
              </a:rPr>
              <a:t>IWDP </a:t>
            </a:r>
          </a:p>
          <a:p>
            <a:pPr marL="457200" indent="-457200" eaLnBrk="1">
              <a:lnSpc>
                <a:spcPct val="140000"/>
              </a:lnSpc>
              <a:buClr>
                <a:srgbClr val="82A29D"/>
              </a:buClr>
              <a:buFont typeface="Arial" panose="020B0604020202020204" pitchFamily="34" charset="0"/>
              <a:buChar char="•"/>
              <a:defRPr/>
            </a:pPr>
            <a:r>
              <a:rPr lang="en-GB" sz="2800" dirty="0" smtClean="0">
                <a:solidFill>
                  <a:schemeClr val="accent6"/>
                </a:solidFill>
                <a:latin typeface="+mn-lt"/>
                <a:ea typeface="ＭＳ Ｐゴシック" charset="0"/>
                <a:cs typeface="Arial"/>
                <a:sym typeface="Calibri" charset="0"/>
              </a:rPr>
              <a:t>Challenging social norms </a:t>
            </a:r>
            <a:endParaRPr lang="en-GB" sz="2800" dirty="0">
              <a:solidFill>
                <a:schemeClr val="accent6"/>
              </a:solidFill>
              <a:latin typeface="+mn-lt"/>
              <a:ea typeface="ＭＳ Ｐゴシック" charset="0"/>
              <a:cs typeface="Arial"/>
              <a:sym typeface="Calibri" charset="0"/>
            </a:endParaRPr>
          </a:p>
          <a:p>
            <a:pPr marL="457200" indent="-457200" eaLnBrk="1">
              <a:lnSpc>
                <a:spcPct val="140000"/>
              </a:lnSpc>
              <a:buClr>
                <a:srgbClr val="82A29D"/>
              </a:buClr>
              <a:buFont typeface="Arial" panose="020B0604020202020204" pitchFamily="34" charset="0"/>
              <a:buChar char="•"/>
              <a:defRPr/>
            </a:pPr>
            <a:endParaRPr lang="en-GB" sz="2800" dirty="0">
              <a:solidFill>
                <a:schemeClr val="accent6"/>
              </a:solidFill>
              <a:latin typeface="+mn-lt"/>
              <a:ea typeface="ＭＳ Ｐゴシック" charset="0"/>
              <a:cs typeface="Arial"/>
              <a:sym typeface="Calibri" charset="0"/>
            </a:endParaRPr>
          </a:p>
          <a:p>
            <a:pPr marL="0" indent="0" eaLnBrk="1">
              <a:lnSpc>
                <a:spcPct val="140000"/>
              </a:lnSpc>
              <a:buClr>
                <a:srgbClr val="82A29D"/>
              </a:buClr>
              <a:defRPr/>
            </a:pPr>
            <a:r>
              <a:rPr lang="en-GB" sz="2800" i="1" dirty="0">
                <a:solidFill>
                  <a:schemeClr val="accent6"/>
                </a:solidFill>
                <a:latin typeface="+mn-lt"/>
                <a:ea typeface="ＭＳ Ｐゴシック" charset="0"/>
                <a:cs typeface="Arial"/>
                <a:sym typeface="Calibri" charset="0"/>
              </a:rPr>
              <a:t>“I did not do anything like I should leave my husband. I used to rather think that I should die. Once I told about this issue to the social mobilizer of this place, she came and asked him not to repeat such acts in the future but the very next day, he beat me again; </a:t>
            </a:r>
            <a:r>
              <a:rPr lang="en-GB" sz="2800" i="1" dirty="0" smtClean="0">
                <a:solidFill>
                  <a:schemeClr val="accent6"/>
                </a:solidFill>
                <a:latin typeface="+mn-lt"/>
                <a:ea typeface="ＭＳ Ｐゴシック" charset="0"/>
                <a:cs typeface="Arial"/>
                <a:sym typeface="Calibri" charset="0"/>
              </a:rPr>
              <a:t>he </a:t>
            </a:r>
            <a:r>
              <a:rPr lang="en-GB" sz="2800" i="1" dirty="0">
                <a:solidFill>
                  <a:schemeClr val="accent6"/>
                </a:solidFill>
                <a:latin typeface="+mn-lt"/>
                <a:ea typeface="ＭＳ Ｐゴシック" charset="0"/>
                <a:cs typeface="Arial"/>
                <a:sym typeface="Calibri" charset="0"/>
              </a:rPr>
              <a:t>had beaten me in the middle of the road in front of the other people. Then I threatened him that I would file a case against him and get a </a:t>
            </a:r>
            <a:r>
              <a:rPr lang="en-GB" sz="2800" i="1" dirty="0" smtClean="0">
                <a:solidFill>
                  <a:schemeClr val="accent6"/>
                </a:solidFill>
                <a:latin typeface="+mn-lt"/>
                <a:ea typeface="ＭＳ Ｐゴシック" charset="0"/>
                <a:cs typeface="Arial"/>
                <a:sym typeface="Calibri" charset="0"/>
              </a:rPr>
              <a:t>divorce.”</a:t>
            </a:r>
            <a:endParaRPr lang="en-GB" sz="2800" i="1" dirty="0" smtClean="0">
              <a:solidFill>
                <a:schemeClr val="accent6"/>
              </a:solidFill>
              <a:latin typeface="Arial"/>
              <a:ea typeface="ＭＳ Ｐゴシック" charset="0"/>
              <a:cs typeface="Arial"/>
              <a:sym typeface="Calibri" charset="0"/>
            </a:endParaRPr>
          </a:p>
        </p:txBody>
      </p:sp>
      <p:sp>
        <p:nvSpPr>
          <p:cNvPr id="4" name="Rectangle 3"/>
          <p:cNvSpPr/>
          <p:nvPr/>
        </p:nvSpPr>
        <p:spPr bwMode="auto">
          <a:xfrm>
            <a:off x="0" y="0"/>
            <a:ext cx="16637000" cy="9579482"/>
          </a:xfrm>
          <a:prstGeom prst="rect">
            <a:avLst/>
          </a:prstGeom>
          <a:noFill/>
          <a:ln w="9525" cap="flat" cmpd="sng" algn="ctr">
            <a:solidFill>
              <a:srgbClr val="000000"/>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396875" marR="0" indent="0" algn="l" defTabSz="6096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Tree>
    <p:extLst>
      <p:ext uri="{BB962C8B-B14F-4D97-AF65-F5344CB8AC3E}">
        <p14:creationId xmlns:p14="http://schemas.microsoft.com/office/powerpoint/2010/main" val="32464986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5"/>
          <p:cNvSpPr>
            <a:spLocks/>
          </p:cNvSpPr>
          <p:nvPr/>
        </p:nvSpPr>
        <p:spPr bwMode="auto">
          <a:xfrm>
            <a:off x="1346200" y="768349"/>
            <a:ext cx="14097000" cy="1212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GB" altLang="en-US" sz="4400" b="1" dirty="0" smtClean="0">
                <a:solidFill>
                  <a:schemeClr val="accent2"/>
                </a:solidFill>
                <a:latin typeface="Arial" pitchFamily="34" charset="0"/>
                <a:cs typeface="Arial" pitchFamily="34" charset="0"/>
                <a:sym typeface="Arial" pitchFamily="34" charset="0"/>
              </a:rPr>
              <a:t>Intersectional </a:t>
            </a:r>
            <a:r>
              <a:rPr lang="en-GB" altLang="en-US" sz="4400" b="1" dirty="0">
                <a:solidFill>
                  <a:schemeClr val="accent2"/>
                </a:solidFill>
                <a:latin typeface="Arial" pitchFamily="34" charset="0"/>
                <a:cs typeface="Arial" pitchFamily="34" charset="0"/>
                <a:sym typeface="Arial" pitchFamily="34" charset="0"/>
              </a:rPr>
              <a:t>Analysis – Pulling out the </a:t>
            </a:r>
            <a:r>
              <a:rPr lang="en-GB" altLang="en-US" sz="4400" b="1" dirty="0" smtClean="0">
                <a:solidFill>
                  <a:schemeClr val="accent2"/>
                </a:solidFill>
                <a:latin typeface="Arial" pitchFamily="34" charset="0"/>
                <a:cs typeface="Arial" pitchFamily="34" charset="0"/>
                <a:sym typeface="Arial" pitchFamily="34" charset="0"/>
              </a:rPr>
              <a:t>Differences</a:t>
            </a:r>
            <a:endParaRPr lang="en-US" altLang="en-US" sz="4400" dirty="0">
              <a:solidFill>
                <a:schemeClr val="accent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0" y="1752600"/>
            <a:ext cx="11494802" cy="7132634"/>
          </a:xfrm>
          <a:prstGeom prst="rect">
            <a:avLst/>
          </a:prstGeom>
        </p:spPr>
      </p:pic>
    </p:spTree>
    <p:extLst>
      <p:ext uri="{BB962C8B-B14F-4D97-AF65-F5344CB8AC3E}">
        <p14:creationId xmlns:p14="http://schemas.microsoft.com/office/powerpoint/2010/main" val="23382070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AutoShape 5"/>
          <p:cNvSpPr>
            <a:spLocks/>
          </p:cNvSpPr>
          <p:nvPr/>
        </p:nvSpPr>
        <p:spPr bwMode="auto">
          <a:xfrm>
            <a:off x="1422400" y="692150"/>
            <a:ext cx="13258800" cy="67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US" altLang="en-US" sz="4400" b="1" dirty="0" smtClean="0">
                <a:solidFill>
                  <a:schemeClr val="accent2"/>
                </a:solidFill>
                <a:latin typeface="Arial" pitchFamily="34" charset="0"/>
                <a:cs typeface="Arial" pitchFamily="34" charset="0"/>
                <a:sym typeface="Arial" pitchFamily="34" charset="0"/>
              </a:rPr>
              <a:t>Out from the national level – Recommendations</a:t>
            </a:r>
            <a:endParaRPr lang="en-US" altLang="en-US" sz="4400" dirty="0">
              <a:solidFill>
                <a:schemeClr val="accent2"/>
              </a:solidFill>
            </a:endParaRPr>
          </a:p>
        </p:txBody>
      </p:sp>
      <p:sp>
        <p:nvSpPr>
          <p:cNvPr id="7" name="Rectangle 6"/>
          <p:cNvSpPr/>
          <p:nvPr/>
        </p:nvSpPr>
        <p:spPr>
          <a:xfrm>
            <a:off x="889000" y="2667000"/>
            <a:ext cx="6858000" cy="1298817"/>
          </a:xfrm>
          <a:prstGeom prst="rect">
            <a:avLst/>
          </a:prstGeom>
        </p:spPr>
        <p:txBody>
          <a:bodyPr wrap="square">
            <a:spAutoFit/>
          </a:bodyPr>
          <a:lstStyle/>
          <a:p>
            <a:pPr marL="0" indent="0" eaLnBrk="1">
              <a:lnSpc>
                <a:spcPct val="140000"/>
              </a:lnSpc>
              <a:buClr>
                <a:srgbClr val="82A29D"/>
              </a:buClr>
              <a:defRPr/>
            </a:pPr>
            <a:endParaRPr lang="en-GB" dirty="0" smtClean="0">
              <a:solidFill>
                <a:schemeClr val="accent4">
                  <a:lumMod val="50000"/>
                </a:schemeClr>
              </a:solidFill>
              <a:latin typeface="+mn-lt"/>
              <a:cs typeface="Georgia"/>
            </a:endParaRPr>
          </a:p>
          <a:p>
            <a:pPr marL="0" indent="0" eaLnBrk="1">
              <a:lnSpc>
                <a:spcPct val="140000"/>
              </a:lnSpc>
              <a:buClr>
                <a:srgbClr val="82A29D"/>
              </a:buClr>
              <a:defRPr/>
            </a:pPr>
            <a:endParaRPr lang="en-GB" sz="3200" dirty="0">
              <a:solidFill>
                <a:srgbClr val="82A29D"/>
              </a:solidFill>
              <a:latin typeface="Arial"/>
              <a:ea typeface="ＭＳ Ｐゴシック" charset="0"/>
              <a:cs typeface="Arial"/>
              <a:sym typeface="Calibri" charset="0"/>
            </a:endParaRPr>
          </a:p>
        </p:txBody>
      </p:sp>
      <p:sp>
        <p:nvSpPr>
          <p:cNvPr id="3" name="TextBox 2"/>
          <p:cNvSpPr txBox="1"/>
          <p:nvPr/>
        </p:nvSpPr>
        <p:spPr>
          <a:xfrm>
            <a:off x="889000" y="2054959"/>
            <a:ext cx="15163800" cy="6555641"/>
          </a:xfrm>
          <a:prstGeom prst="rect">
            <a:avLst/>
          </a:prstGeom>
          <a:noFill/>
        </p:spPr>
        <p:txBody>
          <a:bodyPr wrap="square" rtlCol="0">
            <a:spAutoFit/>
          </a:bodyPr>
          <a:lstStyle/>
          <a:p>
            <a:pPr indent="-684000">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Promoting </a:t>
            </a:r>
            <a:r>
              <a:rPr lang="en-GB" dirty="0">
                <a:solidFill>
                  <a:schemeClr val="accent4">
                    <a:lumMod val="50000"/>
                  </a:schemeClr>
                </a:solidFill>
                <a:latin typeface="+mn-lt"/>
                <a:ea typeface="ＭＳ Ｐゴシック" charset="0"/>
                <a:cs typeface="Arial"/>
              </a:rPr>
              <a:t>local women’s organisation and building capacity at this level to </a:t>
            </a:r>
            <a:r>
              <a:rPr lang="en-GB" dirty="0" smtClean="0">
                <a:solidFill>
                  <a:schemeClr val="accent4">
                    <a:lumMod val="50000"/>
                  </a:schemeClr>
                </a:solidFill>
                <a:latin typeface="+mn-lt"/>
                <a:ea typeface="ＭＳ Ｐゴシック" charset="0"/>
                <a:cs typeface="Arial"/>
              </a:rPr>
              <a:t>challenge VAW </a:t>
            </a:r>
            <a:r>
              <a:rPr lang="en-GB" dirty="0">
                <a:solidFill>
                  <a:schemeClr val="accent4">
                    <a:lumMod val="50000"/>
                  </a:schemeClr>
                </a:solidFill>
                <a:latin typeface="+mn-lt"/>
                <a:ea typeface="ＭＳ Ｐゴシック" charset="0"/>
                <a:cs typeface="Arial"/>
              </a:rPr>
              <a:t>and </a:t>
            </a:r>
            <a:r>
              <a:rPr lang="en-GB" dirty="0" smtClean="0">
                <a:solidFill>
                  <a:schemeClr val="accent4">
                    <a:lumMod val="50000"/>
                  </a:schemeClr>
                </a:solidFill>
                <a:latin typeface="+mn-lt"/>
                <a:ea typeface="ＭＳ Ｐゴシック" charset="0"/>
                <a:cs typeface="Arial"/>
              </a:rPr>
              <a:t>			 advocate </a:t>
            </a:r>
            <a:r>
              <a:rPr lang="en-GB" dirty="0">
                <a:solidFill>
                  <a:schemeClr val="accent4">
                    <a:lumMod val="50000"/>
                  </a:schemeClr>
                </a:solidFill>
                <a:latin typeface="+mn-lt"/>
                <a:ea typeface="ＭＳ Ｐゴシック" charset="0"/>
                <a:cs typeface="Arial"/>
              </a:rPr>
              <a:t>for survivors is important and should extend to supporting professional women. </a:t>
            </a:r>
            <a:endParaRPr lang="en-GB" dirty="0" smtClean="0">
              <a:solidFill>
                <a:schemeClr val="accent4">
                  <a:lumMod val="50000"/>
                </a:schemeClr>
              </a:solidFill>
              <a:latin typeface="+mn-lt"/>
              <a:ea typeface="ＭＳ Ｐゴシック" charset="0"/>
              <a:cs typeface="Arial"/>
            </a:endParaRPr>
          </a:p>
          <a:p>
            <a:pPr marL="0" indent="0"/>
            <a:endParaRPr lang="en-GB" dirty="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Programmes </a:t>
            </a:r>
            <a:r>
              <a:rPr lang="en-GB" dirty="0">
                <a:solidFill>
                  <a:schemeClr val="accent4">
                    <a:lumMod val="50000"/>
                  </a:schemeClr>
                </a:solidFill>
                <a:latin typeface="+mn-lt"/>
                <a:ea typeface="ＭＳ Ｐゴシック" charset="0"/>
                <a:cs typeface="Arial"/>
              </a:rPr>
              <a:t>to challenge the gendering of work are crucial and need to target male </a:t>
            </a:r>
            <a:r>
              <a:rPr lang="en-GB" dirty="0" smtClean="0">
                <a:solidFill>
                  <a:schemeClr val="accent4">
                    <a:lumMod val="50000"/>
                  </a:schemeClr>
                </a:solidFill>
                <a:latin typeface="+mn-lt"/>
                <a:ea typeface="ＭＳ Ｐゴシック" charset="0"/>
                <a:cs typeface="Arial"/>
              </a:rPr>
              <a:t>attitudes</a:t>
            </a:r>
            <a:r>
              <a:rPr lang="en-GB" dirty="0">
                <a:solidFill>
                  <a:schemeClr val="accent4">
                    <a:lumMod val="50000"/>
                  </a:schemeClr>
                </a:solidFill>
                <a:latin typeface="+mn-lt"/>
                <a:ea typeface="ＭＳ Ｐゴシック" charset="0"/>
                <a:cs typeface="Arial"/>
              </a:rPr>
              <a:t> </a:t>
            </a:r>
            <a:r>
              <a:rPr lang="en-GB" dirty="0" smtClean="0">
                <a:solidFill>
                  <a:schemeClr val="accent4">
                    <a:lumMod val="50000"/>
                  </a:schemeClr>
                </a:solidFill>
                <a:latin typeface="+mn-lt"/>
                <a:ea typeface="ＭＳ Ｐゴシック" charset="0"/>
                <a:cs typeface="Arial"/>
              </a:rPr>
              <a:t>specifically.</a:t>
            </a:r>
          </a:p>
          <a:p>
            <a:pPr marL="0" indent="0">
              <a:lnSpc>
                <a:spcPct val="150000"/>
              </a:lnSpc>
            </a:pPr>
            <a:endParaRPr lang="en-GB" dirty="0">
              <a:solidFill>
                <a:schemeClr val="accent4">
                  <a:lumMod val="50000"/>
                </a:schemeClr>
              </a:solidFill>
              <a:latin typeface="+mn-lt"/>
              <a:ea typeface="ＭＳ Ｐゴシック" charset="0"/>
              <a:cs typeface="Arial"/>
            </a:endParaRPr>
          </a:p>
          <a:p>
            <a:pPr indent="-684000">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Work-based </a:t>
            </a:r>
            <a:r>
              <a:rPr lang="en-GB" dirty="0">
                <a:solidFill>
                  <a:schemeClr val="accent4">
                    <a:lumMod val="50000"/>
                  </a:schemeClr>
                </a:solidFill>
                <a:latin typeface="+mn-lt"/>
                <a:ea typeface="ＭＳ Ｐゴシック" charset="0"/>
                <a:cs typeface="Arial"/>
              </a:rPr>
              <a:t>harassment policies and procedures need to be reviewed across sectors and evidence </a:t>
            </a:r>
            <a:r>
              <a:rPr lang="en-GB" dirty="0" smtClean="0">
                <a:solidFill>
                  <a:schemeClr val="accent4">
                    <a:lumMod val="50000"/>
                  </a:schemeClr>
                </a:solidFill>
                <a:latin typeface="+mn-lt"/>
                <a:ea typeface="ＭＳ Ｐゴシック" charset="0"/>
                <a:cs typeface="Arial"/>
              </a:rPr>
              <a:t>		 of </a:t>
            </a:r>
            <a:r>
              <a:rPr lang="en-GB" dirty="0">
                <a:solidFill>
                  <a:schemeClr val="accent4">
                    <a:lumMod val="50000"/>
                  </a:schemeClr>
                </a:solidFill>
                <a:latin typeface="+mn-lt"/>
                <a:ea typeface="ＭＳ Ｐゴシック" charset="0"/>
                <a:cs typeface="Arial"/>
              </a:rPr>
              <a:t>good practice identified and encouraged more strongly</a:t>
            </a:r>
            <a:r>
              <a:rPr lang="en-GB" dirty="0" smtClean="0">
                <a:solidFill>
                  <a:schemeClr val="accent4">
                    <a:lumMod val="50000"/>
                  </a:schemeClr>
                </a:solidFill>
                <a:latin typeface="+mn-lt"/>
                <a:ea typeface="ＭＳ Ｐゴシック" charset="0"/>
                <a:cs typeface="Arial"/>
              </a:rPr>
              <a:t>.</a:t>
            </a:r>
          </a:p>
          <a:p>
            <a:pPr marL="0" indent="0"/>
            <a:r>
              <a:rPr lang="en-GB" dirty="0" smtClean="0">
                <a:solidFill>
                  <a:schemeClr val="accent4">
                    <a:lumMod val="50000"/>
                  </a:schemeClr>
                </a:solidFill>
                <a:latin typeface="+mn-lt"/>
                <a:ea typeface="ＭＳ Ｐゴシック" charset="0"/>
                <a:cs typeface="Arial"/>
              </a:rPr>
              <a:t> </a:t>
            </a:r>
            <a:endParaRPr lang="en-GB" dirty="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Women only </a:t>
            </a:r>
            <a:r>
              <a:rPr lang="en-GB" dirty="0">
                <a:solidFill>
                  <a:schemeClr val="accent4">
                    <a:lumMod val="50000"/>
                  </a:schemeClr>
                </a:solidFill>
                <a:latin typeface="+mn-lt"/>
                <a:ea typeface="ＭＳ Ｐゴシック" charset="0"/>
                <a:cs typeface="Arial"/>
              </a:rPr>
              <a:t>transport schemes are clearly needed. </a:t>
            </a:r>
            <a:endParaRPr lang="en-GB" dirty="0" smtClean="0">
              <a:solidFill>
                <a:schemeClr val="accent4">
                  <a:lumMod val="50000"/>
                </a:schemeClr>
              </a:solidFill>
              <a:latin typeface="+mn-lt"/>
              <a:ea typeface="ＭＳ Ｐゴシック" charset="0"/>
              <a:cs typeface="Arial"/>
            </a:endParaRPr>
          </a:p>
          <a:p>
            <a:pPr marL="0" indent="0">
              <a:lnSpc>
                <a:spcPct val="150000"/>
              </a:lnSpc>
            </a:pPr>
            <a:endParaRPr lang="en-GB" dirty="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VAW </a:t>
            </a:r>
            <a:r>
              <a:rPr lang="en-GB" dirty="0">
                <a:solidFill>
                  <a:schemeClr val="accent4">
                    <a:lumMod val="50000"/>
                  </a:schemeClr>
                </a:solidFill>
                <a:latin typeface="+mn-lt"/>
                <a:ea typeface="ＭＳ Ｐゴシック" charset="0"/>
                <a:cs typeface="Arial"/>
              </a:rPr>
              <a:t>sensitive police training is needed</a:t>
            </a:r>
            <a:r>
              <a:rPr lang="en-GB" dirty="0" smtClean="0">
                <a:solidFill>
                  <a:schemeClr val="accent4">
                    <a:lumMod val="50000"/>
                  </a:schemeClr>
                </a:solidFill>
                <a:latin typeface="+mn-lt"/>
                <a:ea typeface="ＭＳ Ｐゴシック" charset="0"/>
                <a:cs typeface="Arial"/>
              </a:rPr>
              <a:t>.</a:t>
            </a:r>
          </a:p>
          <a:p>
            <a:pPr indent="-684000">
              <a:lnSpc>
                <a:spcPct val="150000"/>
              </a:lnSpc>
              <a:buFont typeface="Arial" panose="020B0604020202020204" pitchFamily="34" charset="0"/>
              <a:buChar char="•"/>
            </a:pPr>
            <a:endParaRPr lang="en-GB" dirty="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The </a:t>
            </a:r>
            <a:r>
              <a:rPr lang="en-GB" dirty="0">
                <a:solidFill>
                  <a:schemeClr val="accent4">
                    <a:lumMod val="50000"/>
                  </a:schemeClr>
                </a:solidFill>
                <a:latin typeface="+mn-lt"/>
                <a:ea typeface="ＭＳ Ｐゴシック" charset="0"/>
                <a:cs typeface="Arial"/>
              </a:rPr>
              <a:t>role of social mobilisers could be extended and focused more specifically on ending VAW.</a:t>
            </a:r>
          </a:p>
          <a:p>
            <a:endParaRPr lang="en-GB" dirty="0"/>
          </a:p>
        </p:txBody>
      </p:sp>
    </p:spTree>
    <p:extLst>
      <p:ext uri="{BB962C8B-B14F-4D97-AF65-F5344CB8AC3E}">
        <p14:creationId xmlns:p14="http://schemas.microsoft.com/office/powerpoint/2010/main" val="396553452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1A4DD"/>
      </a:dk1>
      <a:lt1>
        <a:srgbClr val="004990"/>
      </a:lt1>
      <a:dk2>
        <a:srgbClr val="002D62"/>
      </a:dk2>
      <a:lt2>
        <a:srgbClr val="EEECE1"/>
      </a:lt2>
      <a:accent1>
        <a:srgbClr val="FF4B4C"/>
      </a:accent1>
      <a:accent2>
        <a:srgbClr val="F68B1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2984</TotalTime>
  <Words>352</Words>
  <Application>Microsoft Office PowerPoint</Application>
  <PresentationFormat>Custom</PresentationFormat>
  <Paragraphs>31</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Walker</dc:creator>
  <cp:lastModifiedBy>Lorenza Geronimo</cp:lastModifiedBy>
  <cp:revision>76</cp:revision>
  <dcterms:modified xsi:type="dcterms:W3CDTF">2017-03-08T17:01:03Z</dcterms:modified>
</cp:coreProperties>
</file>