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2"/>
  </p:notesMasterIdLst>
  <p:sldIdLst>
    <p:sldId id="258" r:id="rId2"/>
    <p:sldId id="267" r:id="rId3"/>
    <p:sldId id="272" r:id="rId4"/>
    <p:sldId id="278" r:id="rId5"/>
    <p:sldId id="264" r:id="rId6"/>
    <p:sldId id="274" r:id="rId7"/>
    <p:sldId id="279" r:id="rId8"/>
    <p:sldId id="275" r:id="rId9"/>
    <p:sldId id="281" r:id="rId10"/>
    <p:sldId id="276" r:id="rId11"/>
  </p:sldIdLst>
  <p:sldSz cx="16256000" cy="9144000"/>
  <p:notesSz cx="6858000" cy="9144000"/>
  <p:defaultTextStyle>
    <a:defPPr>
      <a:defRPr lang="en-US"/>
    </a:defPPr>
    <a:lvl1pPr marL="53975" indent="-5397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1pPr>
    <a:lvl2pPr marL="396875" indent="603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2pPr>
    <a:lvl3pPr marL="739775" indent="1746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3pPr>
    <a:lvl4pPr marL="1082675" indent="2889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4pPr>
    <a:lvl5pPr marL="1425575" indent="403225" algn="l" defTabSz="609600" rtl="0" eaLnBrk="0" fontAlgn="base" hangingPunct="0">
      <a:spcBef>
        <a:spcPct val="0"/>
      </a:spcBef>
      <a:spcAft>
        <a:spcPct val="0"/>
      </a:spcAft>
      <a:defRPr sz="2400" kern="1200">
        <a:solidFill>
          <a:srgbClr val="000000"/>
        </a:solidFill>
        <a:latin typeface="Calibri" pitchFamily="34" charset="0"/>
        <a:ea typeface="MS PGothic" pitchFamily="34" charset="-128"/>
        <a:cs typeface="+mn-cs"/>
        <a:sym typeface="Calibri" pitchFamily="34" charset="0"/>
      </a:defRPr>
    </a:lvl5pPr>
    <a:lvl6pPr marL="22860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6pPr>
    <a:lvl7pPr marL="27432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7pPr>
    <a:lvl8pPr marL="32004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8pPr>
    <a:lvl9pPr marL="3657600" algn="l" defTabSz="914400" rtl="0" eaLnBrk="1" latinLnBrk="0" hangingPunct="1">
      <a:defRPr sz="2400" kern="1200">
        <a:solidFill>
          <a:srgbClr val="000000"/>
        </a:solidFill>
        <a:latin typeface="Calibri" pitchFamily="34" charset="0"/>
        <a:ea typeface="MS PGothic" pitchFamily="34" charset="-128"/>
        <a:cs typeface="+mn-cs"/>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941E"/>
    <a:srgbClr val="82A29D"/>
    <a:srgbClr val="B11116"/>
    <a:srgbClr val="9F00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660"/>
  </p:normalViewPr>
  <p:slideViewPr>
    <p:cSldViewPr>
      <p:cViewPr>
        <p:scale>
          <a:sx n="50" d="100"/>
          <a:sy n="50" d="100"/>
        </p:scale>
        <p:origin x="-888" y="-132"/>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extLst>
      <p:ext uri="{BB962C8B-B14F-4D97-AF65-F5344CB8AC3E}">
        <p14:creationId xmlns:p14="http://schemas.microsoft.com/office/powerpoint/2010/main" val="1731743799"/>
      </p:ext>
    </p:extLst>
  </p:cSld>
  <p:clrMap bg1="lt1" tx1="dk1" bg2="lt2" tx2="dk2" accent1="accent1" accent2="accent2" accent3="accent3" accent4="accent4" accent5="accent5" accent6="accent6" hlink="hlink" folHlink="folHlink"/>
  <p:notesStyle>
    <a:lvl1pPr algn="l" defTabSz="774700" rtl="0" eaLnBrk="0" fontAlgn="base" hangingPunct="0">
      <a:spcBef>
        <a:spcPct val="0"/>
      </a:spcBef>
      <a:spcAft>
        <a:spcPct val="0"/>
      </a:spcAft>
      <a:defRPr sz="2200" kern="1200">
        <a:solidFill>
          <a:srgbClr val="000000"/>
        </a:solidFill>
        <a:latin typeface="Lucida Grande" charset="0"/>
        <a:ea typeface="MS PGothic" pitchFamily="34" charset="-128"/>
        <a:cs typeface="Lucida Grande" charset="0"/>
        <a:sym typeface="Lucida Grande" pitchFamily="1" charset="0"/>
      </a:defRPr>
    </a:lvl1pPr>
    <a:lvl2pPr marL="2286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2pPr>
    <a:lvl3pPr marL="4572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3pPr>
    <a:lvl4pPr marL="6858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4pPr>
    <a:lvl5pPr marL="914400" algn="l" defTabSz="7747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899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F7941E"/>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420899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12800" y="366713"/>
            <a:ext cx="14630400" cy="1004887"/>
          </a:xfrm>
          <a:prstGeom prst="rect">
            <a:avLst/>
          </a:prstGeom>
        </p:spPr>
        <p:txBody>
          <a:bodyPr vert="horz" anchor="b"/>
          <a:lstStyle>
            <a:lvl1pPr>
              <a:defRPr sz="4800" b="1">
                <a:solidFill>
                  <a:srgbClr val="F7941E"/>
                </a:solidFill>
              </a:defRPr>
            </a:lvl1pPr>
          </a:lstStyle>
          <a:p>
            <a:r>
              <a:rPr lang="en-GB" dirty="0" smtClean="0"/>
              <a:t>Click to edit Master title style</a:t>
            </a:r>
            <a:endParaRPr lang="en-US" dirty="0"/>
          </a:p>
        </p:txBody>
      </p:sp>
      <p:sp>
        <p:nvSpPr>
          <p:cNvPr id="5" name="Content Placeholder 4"/>
          <p:cNvSpPr>
            <a:spLocks noGrp="1"/>
          </p:cNvSpPr>
          <p:nvPr>
            <p:ph sz="quarter" idx="10"/>
          </p:nvPr>
        </p:nvSpPr>
        <p:spPr>
          <a:xfrm>
            <a:off x="889000" y="2133600"/>
            <a:ext cx="14554200" cy="6477000"/>
          </a:xfrm>
          <a:prstGeom prst="rect">
            <a:avLst/>
          </a:prstGeom>
        </p:spPr>
        <p:txBody>
          <a:bodyPr vert="horz"/>
          <a:lstStyle>
            <a:lvl1pPr>
              <a:defRPr sz="3200">
                <a:solidFill>
                  <a:schemeClr val="tx1">
                    <a:lumMod val="50000"/>
                    <a:lumOff val="50000"/>
                  </a:schemeClr>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30942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004887"/>
          </a:xfrm>
          <a:prstGeom prst="rect">
            <a:avLst/>
          </a:prstGeom>
        </p:spPr>
        <p:txBody>
          <a:bodyPr vert="horz" anchor="b"/>
          <a:lstStyle>
            <a:lvl1pPr>
              <a:defRPr sz="1200">
                <a:latin typeface="+mj-lt"/>
              </a:defRPr>
            </a:lvl1pPr>
          </a:lstStyle>
          <a:p>
            <a:r>
              <a:rPr lang="en-GB" smtClean="0">
                <a:sym typeface="Arial" charset="0"/>
              </a:rPr>
              <a:t>Click to edit Master title style</a:t>
            </a:r>
            <a:endParaRPr lang="en-US" dirty="0"/>
          </a:p>
        </p:txBody>
      </p:sp>
      <p:sp>
        <p:nvSpPr>
          <p:cNvPr id="3" name="Content Placeholder 2"/>
          <p:cNvSpPr>
            <a:spLocks noGrp="1"/>
          </p:cNvSpPr>
          <p:nvPr>
            <p:ph idx="1"/>
          </p:nvPr>
        </p:nvSpPr>
        <p:spPr>
          <a:xfrm>
            <a:off x="812800" y="2133600"/>
            <a:ext cx="14630400" cy="6034088"/>
          </a:xfrm>
          <a:prstGeom prst="rect">
            <a:avLst/>
          </a:prstGeom>
        </p:spPr>
        <p:txBody>
          <a:bodyPr vert="horz"/>
          <a:lstStyle>
            <a:lvl1pPr>
              <a:defRPr sz="36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744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54042" y="381000"/>
            <a:ext cx="2017721" cy="1657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ＭＳ Ｐゴシック" charset="0"/>
          <a:sym typeface="Helvetica" pitchFamily="1" charset="0"/>
        </a:defRPr>
      </a:lvl1pPr>
      <a:lvl2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2pPr>
      <a:lvl3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3pPr>
      <a:lvl4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4pPr>
      <a:lvl5pPr algn="l" defTabSz="457200" rtl="0" eaLnBrk="0" fontAlgn="base" hangingPunct="0">
        <a:spcBef>
          <a:spcPct val="0"/>
        </a:spcBef>
        <a:spcAft>
          <a:spcPct val="0"/>
        </a:spcAft>
        <a:defRPr sz="1200">
          <a:solidFill>
            <a:srgbClr val="000000"/>
          </a:solidFill>
          <a:latin typeface="Arial" charset="0"/>
          <a:ea typeface="MS PGothic" pitchFamily="34" charset="-128"/>
          <a:cs typeface="ＭＳ Ｐゴシック" charset="0"/>
          <a:sym typeface="Helvetica" pitchFamily="1"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S PGothic" pitchFamily="34" charset="-128"/>
          <a:sym typeface="Helvetica" pitchFamily="1" charset="0"/>
        </a:defRPr>
      </a:lvl1pPr>
      <a:lvl2pPr marL="228600" indent="228600" algn="l" defTabSz="457200" rtl="0" eaLnBrk="0" fontAlgn="base" hangingPunct="0">
        <a:spcBef>
          <a:spcPct val="0"/>
        </a:spcBef>
        <a:spcAft>
          <a:spcPct val="0"/>
        </a:spcAft>
        <a:defRPr sz="1200">
          <a:solidFill>
            <a:srgbClr val="000000"/>
          </a:solidFill>
          <a:latin typeface="+mn-lt"/>
          <a:ea typeface="MS PGothic" pitchFamily="34" charset="-128"/>
          <a:cs typeface="Helvetica" charset="0"/>
          <a:sym typeface="Helvetica" pitchFamily="1"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Helvetica" charset="0"/>
          <a:sym typeface="Helvetica" pitchFamily="1"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5" t="29457" r="1171" b="-10082"/>
          <a:stretch/>
        </p:blipFill>
        <p:spPr>
          <a:xfrm>
            <a:off x="-177800" y="-205515"/>
            <a:ext cx="16433800" cy="10035315"/>
          </a:xfrm>
          <a:prstGeom prst="rect">
            <a:avLst/>
          </a:prstGeom>
        </p:spPr>
      </p:pic>
      <p:sp>
        <p:nvSpPr>
          <p:cNvPr id="5123" name="AutoShape 2"/>
          <p:cNvSpPr>
            <a:spLocks/>
          </p:cNvSpPr>
          <p:nvPr/>
        </p:nvSpPr>
        <p:spPr bwMode="auto">
          <a:xfrm>
            <a:off x="-177800" y="6382897"/>
            <a:ext cx="16433800" cy="276110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7941E"/>
          </a:solidFill>
          <a:ln w="9525" cap="flat" cmpd="sng">
            <a:solidFill>
              <a:srgbClr val="000000">
                <a:alpha val="0"/>
              </a:srgbClr>
            </a:solidFill>
            <a:prstDash val="solid"/>
            <a:round/>
            <a:headEnd/>
            <a:tailEnd/>
          </a:ln>
        </p:spPr>
        <p:txBody>
          <a:bodyPr lIns="0" tIns="0" rIns="0" bIns="0" anchor="ctr"/>
          <a:lstStyle/>
          <a:p>
            <a:endParaRPr lang="en-GB">
              <a:solidFill>
                <a:srgbClr val="F7941E"/>
              </a:solidFill>
            </a:endParaRPr>
          </a:p>
        </p:txBody>
      </p:sp>
      <p:sp>
        <p:nvSpPr>
          <p:cNvPr id="5124" name="AutoShape 4"/>
          <p:cNvSpPr>
            <a:spLocks/>
          </p:cNvSpPr>
          <p:nvPr/>
        </p:nvSpPr>
        <p:spPr bwMode="auto">
          <a:xfrm>
            <a:off x="7704953" y="7112405"/>
            <a:ext cx="8001000" cy="167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indent="0" eaLnBrk="1"/>
            <a:r>
              <a:rPr lang="en-US" altLang="en-US" sz="3600" dirty="0" smtClean="0">
                <a:solidFill>
                  <a:srgbClr val="FFFFFF"/>
                </a:solidFill>
                <a:latin typeface="Arial" pitchFamily="34" charset="0"/>
                <a:cs typeface="Arial" pitchFamily="34" charset="0"/>
                <a:sym typeface="Arial" pitchFamily="34" charset="0"/>
              </a:rPr>
              <a:t>Pakistan: </a:t>
            </a:r>
            <a:r>
              <a:rPr lang="en-GB" altLang="en-US" sz="3600" dirty="0">
                <a:solidFill>
                  <a:srgbClr val="FFFFFF"/>
                </a:solidFill>
                <a:latin typeface="Arial" pitchFamily="34" charset="0"/>
                <a:cs typeface="Arial" pitchFamily="34" charset="0"/>
                <a:sym typeface="Arial" pitchFamily="34" charset="0"/>
              </a:rPr>
              <a:t>Exploring the relationship between women’s income generation and their experiences of </a:t>
            </a:r>
            <a:r>
              <a:rPr lang="en-GB" altLang="en-US" sz="3600" dirty="0" smtClean="0">
                <a:solidFill>
                  <a:srgbClr val="FFFFFF"/>
                </a:solidFill>
                <a:latin typeface="Arial" pitchFamily="34" charset="0"/>
                <a:cs typeface="Arial" pitchFamily="34" charset="0"/>
                <a:sym typeface="Arial" pitchFamily="34" charset="0"/>
              </a:rPr>
              <a:t>violence</a:t>
            </a:r>
            <a:endParaRPr lang="en-US" altLang="en-US" dirty="0"/>
          </a:p>
        </p:txBody>
      </p:sp>
      <p:pic>
        <p:nvPicPr>
          <p:cNvPr id="1026" name="Picture 2" descr="C:\Users\Lorenza Geronimo\Desktop\Project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7008101"/>
            <a:ext cx="3797300" cy="1773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AutoShape 5"/>
          <p:cNvSpPr>
            <a:spLocks/>
          </p:cNvSpPr>
          <p:nvPr/>
        </p:nvSpPr>
        <p:spPr bwMode="auto">
          <a:xfrm>
            <a:off x="1346200" y="692150"/>
            <a:ext cx="132588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from the national level – Recommendations</a:t>
            </a:r>
            <a:endParaRPr lang="en-US" altLang="en-US" sz="4400" dirty="0">
              <a:solidFill>
                <a:schemeClr val="accent2"/>
              </a:solidFill>
            </a:endParaRPr>
          </a:p>
        </p:txBody>
      </p:sp>
      <p:sp>
        <p:nvSpPr>
          <p:cNvPr id="7" name="Rectangle 6"/>
          <p:cNvSpPr/>
          <p:nvPr/>
        </p:nvSpPr>
        <p:spPr>
          <a:xfrm>
            <a:off x="889000" y="2667000"/>
            <a:ext cx="6858000" cy="1298817"/>
          </a:xfrm>
          <a:prstGeom prst="rect">
            <a:avLst/>
          </a:prstGeom>
        </p:spPr>
        <p:txBody>
          <a:bodyPr wrap="square">
            <a:spAutoFit/>
          </a:bodyPr>
          <a:lstStyle/>
          <a:p>
            <a:pPr marL="0" indent="0" eaLnBrk="1">
              <a:lnSpc>
                <a:spcPct val="140000"/>
              </a:lnSpc>
              <a:buClr>
                <a:srgbClr val="82A29D"/>
              </a:buClr>
              <a:defRPr/>
            </a:pPr>
            <a:endParaRPr lang="en-GB" dirty="0" smtClean="0">
              <a:solidFill>
                <a:schemeClr val="accent4">
                  <a:lumMod val="50000"/>
                </a:schemeClr>
              </a:solidFill>
              <a:latin typeface="+mn-lt"/>
              <a:cs typeface="Georgia"/>
            </a:endParaRPr>
          </a:p>
          <a:p>
            <a:pPr marL="0" indent="0" eaLnBrk="1">
              <a:lnSpc>
                <a:spcPct val="140000"/>
              </a:lnSpc>
              <a:buClr>
                <a:srgbClr val="82A29D"/>
              </a:buClr>
              <a:defRPr/>
            </a:pPr>
            <a:endParaRPr lang="en-GB" sz="3200" dirty="0">
              <a:solidFill>
                <a:srgbClr val="82A29D"/>
              </a:solidFill>
              <a:latin typeface="Arial"/>
              <a:ea typeface="ＭＳ Ｐゴシック" charset="0"/>
              <a:cs typeface="Arial"/>
              <a:sym typeface="Calibri" charset="0"/>
            </a:endParaRPr>
          </a:p>
        </p:txBody>
      </p:sp>
      <p:sp>
        <p:nvSpPr>
          <p:cNvPr id="3" name="TextBox 2"/>
          <p:cNvSpPr txBox="1"/>
          <p:nvPr/>
        </p:nvSpPr>
        <p:spPr>
          <a:xfrm>
            <a:off x="1041400" y="2133600"/>
            <a:ext cx="14478000" cy="6680675"/>
          </a:xfrm>
          <a:prstGeom prst="rect">
            <a:avLst/>
          </a:prstGeom>
          <a:noFill/>
        </p:spPr>
        <p:txBody>
          <a:bodyPr wrap="square" rtlCol="0">
            <a:spAutoFit/>
          </a:bodyPr>
          <a:lstStyle/>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Promoting </a:t>
            </a:r>
            <a:r>
              <a:rPr lang="en-GB" dirty="0">
                <a:solidFill>
                  <a:schemeClr val="accent4">
                    <a:lumMod val="50000"/>
                  </a:schemeClr>
                </a:solidFill>
                <a:latin typeface="+mn-lt"/>
                <a:ea typeface="ＭＳ Ｐゴシック" charset="0"/>
                <a:cs typeface="Arial"/>
              </a:rPr>
              <a:t>local women’s organisation and building capacity at this level to challenge VAW and </a:t>
            </a:r>
            <a:r>
              <a:rPr lang="en-GB" dirty="0" smtClean="0">
                <a:solidFill>
                  <a:schemeClr val="accent4">
                    <a:lumMod val="50000"/>
                  </a:schemeClr>
                </a:solidFill>
                <a:latin typeface="+mn-lt"/>
                <a:ea typeface="ＭＳ Ｐゴシック" charset="0"/>
                <a:cs typeface="Arial"/>
              </a:rPr>
              <a:t>	advocate for </a:t>
            </a:r>
            <a:r>
              <a:rPr lang="en-GB" dirty="0">
                <a:solidFill>
                  <a:schemeClr val="accent4">
                    <a:lumMod val="50000"/>
                  </a:schemeClr>
                </a:solidFill>
                <a:latin typeface="+mn-lt"/>
                <a:ea typeface="ＭＳ Ｐゴシック" charset="0"/>
                <a:cs typeface="Arial"/>
              </a:rPr>
              <a:t>survivors is important and should extend to supporting professional women. </a:t>
            </a:r>
          </a:p>
          <a:p>
            <a:pPr indent="-684000">
              <a:lnSpc>
                <a:spcPct val="150000"/>
              </a:lnSpc>
              <a:buFont typeface="Arial" panose="020B0604020202020204" pitchFamily="34" charset="0"/>
              <a:buChar char="•"/>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The </a:t>
            </a:r>
            <a:r>
              <a:rPr lang="en-GB" dirty="0">
                <a:solidFill>
                  <a:schemeClr val="accent4">
                    <a:lumMod val="50000"/>
                  </a:schemeClr>
                </a:solidFill>
                <a:latin typeface="+mn-lt"/>
                <a:ea typeface="ＭＳ Ｐゴシック" charset="0"/>
                <a:cs typeface="Arial"/>
              </a:rPr>
              <a:t>working conditions of poor women need to be addressed as a matter of urgency. </a:t>
            </a:r>
            <a:endParaRPr lang="en-GB" dirty="0" smtClean="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Work-based </a:t>
            </a:r>
            <a:r>
              <a:rPr lang="en-GB" dirty="0">
                <a:solidFill>
                  <a:schemeClr val="accent4">
                    <a:lumMod val="50000"/>
                  </a:schemeClr>
                </a:solidFill>
                <a:latin typeface="+mn-lt"/>
                <a:ea typeface="ＭＳ Ｐゴシック" charset="0"/>
                <a:cs typeface="Arial"/>
              </a:rPr>
              <a:t>harassment policies and procedures need to be reviewed across sectors and evidence </a:t>
            </a:r>
            <a:r>
              <a:rPr lang="en-GB" dirty="0" smtClean="0">
                <a:solidFill>
                  <a:schemeClr val="accent4">
                    <a:lumMod val="50000"/>
                  </a:schemeClr>
                </a:solidFill>
                <a:latin typeface="+mn-lt"/>
                <a:ea typeface="ＭＳ Ｐゴシック" charset="0"/>
                <a:cs typeface="Arial"/>
              </a:rPr>
              <a:t>	of good </a:t>
            </a:r>
            <a:r>
              <a:rPr lang="en-GB" dirty="0">
                <a:solidFill>
                  <a:schemeClr val="accent4">
                    <a:lumMod val="50000"/>
                  </a:schemeClr>
                </a:solidFill>
                <a:latin typeface="+mn-lt"/>
                <a:ea typeface="ＭＳ Ｐゴシック" charset="0"/>
                <a:cs typeface="Arial"/>
              </a:rPr>
              <a:t>practice identified and encouraged more strongly. When laws are </a:t>
            </a:r>
            <a:r>
              <a:rPr lang="en-GB" dirty="0" smtClean="0">
                <a:solidFill>
                  <a:schemeClr val="accent4">
                    <a:lumMod val="50000"/>
                  </a:schemeClr>
                </a:solidFill>
                <a:latin typeface="+mn-lt"/>
                <a:ea typeface="ＭＳ Ｐゴシック" charset="0"/>
                <a:cs typeface="Arial"/>
              </a:rPr>
              <a:t>embedded, </a:t>
            </a:r>
            <a:r>
              <a:rPr lang="en-GB" dirty="0">
                <a:solidFill>
                  <a:schemeClr val="accent4">
                    <a:lumMod val="50000"/>
                  </a:schemeClr>
                </a:solidFill>
                <a:latin typeface="+mn-lt"/>
                <a:ea typeface="ＭＳ Ｐゴシック" charset="0"/>
                <a:cs typeface="Arial"/>
              </a:rPr>
              <a:t>women report </a:t>
            </a:r>
            <a:r>
              <a:rPr lang="en-GB" dirty="0" smtClean="0">
                <a:solidFill>
                  <a:schemeClr val="accent4">
                    <a:lumMod val="50000"/>
                  </a:schemeClr>
                </a:solidFill>
                <a:latin typeface="+mn-lt"/>
                <a:ea typeface="ＭＳ Ｐゴシック" charset="0"/>
                <a:cs typeface="Arial"/>
              </a:rPr>
              <a:t>	safer working </a:t>
            </a:r>
            <a:r>
              <a:rPr lang="en-GB" dirty="0">
                <a:solidFill>
                  <a:schemeClr val="accent4">
                    <a:lumMod val="50000"/>
                  </a:schemeClr>
                </a:solidFill>
                <a:latin typeface="+mn-lt"/>
                <a:ea typeface="ＭＳ Ｐゴシック" charset="0"/>
                <a:cs typeface="Arial"/>
              </a:rPr>
              <a:t>conditions</a:t>
            </a:r>
            <a:r>
              <a:rPr lang="en-GB" dirty="0" smtClean="0">
                <a:solidFill>
                  <a:schemeClr val="accent4">
                    <a:lumMod val="50000"/>
                  </a:schemeClr>
                </a:solidFill>
                <a:latin typeface="+mn-lt"/>
                <a:ea typeface="ＭＳ Ｐゴシック" charset="0"/>
                <a:cs typeface="Arial"/>
              </a:rPr>
              <a:t>.</a:t>
            </a:r>
          </a:p>
          <a:p>
            <a:pPr indent="-684000">
              <a:lnSpc>
                <a:spcPct val="150000"/>
              </a:lnSpc>
              <a:buFont typeface="Arial" panose="020B0604020202020204" pitchFamily="34" charset="0"/>
              <a:buChar char="•"/>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Women-only </a:t>
            </a:r>
            <a:r>
              <a:rPr lang="en-GB" dirty="0">
                <a:solidFill>
                  <a:schemeClr val="accent4">
                    <a:lumMod val="50000"/>
                  </a:schemeClr>
                </a:solidFill>
                <a:latin typeface="+mn-lt"/>
                <a:ea typeface="ＭＳ Ｐゴシック" charset="0"/>
                <a:cs typeface="Arial"/>
              </a:rPr>
              <a:t>transport schemes are clearly needed. </a:t>
            </a:r>
            <a:endParaRPr lang="en-GB" dirty="0" smtClean="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endParaRPr lang="en-GB" dirty="0">
              <a:solidFill>
                <a:schemeClr val="accent4">
                  <a:lumMod val="50000"/>
                </a:schemeClr>
              </a:solidFill>
              <a:latin typeface="+mn-lt"/>
              <a:ea typeface="ＭＳ Ｐゴシック" charset="0"/>
              <a:cs typeface="Arial"/>
            </a:endParaRPr>
          </a:p>
          <a:p>
            <a:pPr indent="-684000">
              <a:lnSpc>
                <a:spcPct val="150000"/>
              </a:lnSpc>
              <a:buFont typeface="Arial" panose="020B0604020202020204" pitchFamily="34" charset="0"/>
              <a:buChar char="•"/>
            </a:pPr>
            <a:r>
              <a:rPr lang="en-GB" dirty="0" smtClean="0">
                <a:solidFill>
                  <a:schemeClr val="accent4">
                    <a:lumMod val="50000"/>
                  </a:schemeClr>
                </a:solidFill>
                <a:latin typeface="+mn-lt"/>
                <a:ea typeface="ＭＳ Ｐゴシック" charset="0"/>
                <a:cs typeface="Arial"/>
              </a:rPr>
              <a:t>Structural </a:t>
            </a:r>
            <a:r>
              <a:rPr lang="en-GB" dirty="0">
                <a:solidFill>
                  <a:schemeClr val="accent4">
                    <a:lumMod val="50000"/>
                  </a:schemeClr>
                </a:solidFill>
                <a:latin typeface="+mn-lt"/>
                <a:ea typeface="ＭＳ Ｐゴシック" charset="0"/>
                <a:cs typeface="Arial"/>
              </a:rPr>
              <a:t>national issues remain a barrier with a largely unresponsive criminal justice system. </a:t>
            </a:r>
            <a:endParaRPr lang="en-GB" dirty="0"/>
          </a:p>
        </p:txBody>
      </p:sp>
    </p:spTree>
    <p:extLst>
      <p:ext uri="{BB962C8B-B14F-4D97-AF65-F5344CB8AC3E}">
        <p14:creationId xmlns:p14="http://schemas.microsoft.com/office/powerpoint/2010/main" val="396553452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00" y="19050"/>
            <a:ext cx="13933716" cy="914400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AutoShape 5"/>
          <p:cNvSpPr>
            <a:spLocks/>
          </p:cNvSpPr>
          <p:nvPr/>
        </p:nvSpPr>
        <p:spPr bwMode="auto">
          <a:xfrm>
            <a:off x="889000" y="762000"/>
            <a:ext cx="10287000" cy="190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from the individual level</a:t>
            </a:r>
            <a:endParaRPr lang="en-US" altLang="en-US" sz="4400" dirty="0">
              <a:solidFill>
                <a:schemeClr val="accent2"/>
              </a:solidFill>
            </a:endParaRPr>
          </a:p>
        </p:txBody>
      </p:sp>
      <p:sp>
        <p:nvSpPr>
          <p:cNvPr id="7" name="Rectangle 6"/>
          <p:cNvSpPr/>
          <p:nvPr/>
        </p:nvSpPr>
        <p:spPr>
          <a:xfrm>
            <a:off x="431800" y="1714500"/>
            <a:ext cx="8610600" cy="7574381"/>
          </a:xfrm>
          <a:prstGeom prst="rect">
            <a:avLst/>
          </a:prstGeom>
        </p:spPr>
        <p:txBody>
          <a:bodyPr wrap="square" anchor="ctr">
            <a:spAutoFit/>
          </a:bodyPr>
          <a:lstStyle/>
          <a:p>
            <a:pPr marL="571500" indent="-571500" eaLnBrk="1">
              <a:buClr>
                <a:srgbClr val="82A29D"/>
              </a:buClr>
              <a:buFont typeface="Arial" panose="020B0604020202020204" pitchFamily="34" charset="0"/>
              <a:buChar char="•"/>
              <a:defRPr/>
            </a:pPr>
            <a:r>
              <a:rPr lang="en-GB" sz="3600" dirty="0" smtClean="0">
                <a:solidFill>
                  <a:schemeClr val="accent4">
                    <a:lumMod val="50000"/>
                  </a:schemeClr>
                </a:solidFill>
                <a:latin typeface="+mn-lt"/>
                <a:cs typeface="Georgia"/>
              </a:rPr>
              <a:t>Earning an income impacts on relationships within the home</a:t>
            </a:r>
          </a:p>
          <a:p>
            <a:pPr marL="0" indent="0" eaLnBrk="1">
              <a:buClr>
                <a:srgbClr val="82A29D"/>
              </a:buClr>
              <a:defRPr/>
            </a:pPr>
            <a:endParaRPr lang="en-GB" sz="3600" b="1" dirty="0" smtClean="0">
              <a:solidFill>
                <a:schemeClr val="accent4">
                  <a:lumMod val="50000"/>
                </a:schemeClr>
              </a:solidFill>
              <a:latin typeface="+mn-lt"/>
              <a:cs typeface="Georgia"/>
            </a:endParaRPr>
          </a:p>
          <a:p>
            <a:pPr marL="0" indent="0" eaLnBrk="1">
              <a:lnSpc>
                <a:spcPct val="150000"/>
              </a:lnSpc>
              <a:buClr>
                <a:srgbClr val="82A29D"/>
              </a:buClr>
              <a:defRPr/>
            </a:pPr>
            <a:r>
              <a:rPr lang="en-GB" sz="2800" dirty="0">
                <a:solidFill>
                  <a:schemeClr val="accent4">
                    <a:lumMod val="50000"/>
                  </a:schemeClr>
                </a:solidFill>
                <a:latin typeface="+mn-lt"/>
                <a:cs typeface="Georgia"/>
              </a:rPr>
              <a:t>	</a:t>
            </a:r>
            <a:r>
              <a:rPr lang="en-GB" sz="2600" dirty="0" err="1" smtClean="0">
                <a:solidFill>
                  <a:schemeClr val="accent4">
                    <a:lumMod val="50000"/>
                  </a:schemeClr>
                </a:solidFill>
                <a:latin typeface="+mn-lt"/>
                <a:cs typeface="Georgia"/>
              </a:rPr>
              <a:t>Shakeela</a:t>
            </a:r>
            <a:r>
              <a:rPr lang="en-GB" sz="2600" dirty="0" smtClean="0">
                <a:solidFill>
                  <a:schemeClr val="accent4">
                    <a:lumMod val="50000"/>
                  </a:schemeClr>
                </a:solidFill>
                <a:latin typeface="+mn-lt"/>
                <a:cs typeface="Georgia"/>
              </a:rPr>
              <a:t> </a:t>
            </a:r>
            <a:r>
              <a:rPr lang="en-GB" sz="2600" dirty="0">
                <a:solidFill>
                  <a:schemeClr val="accent4">
                    <a:lumMod val="50000"/>
                  </a:schemeClr>
                </a:solidFill>
                <a:latin typeface="+mn-lt"/>
                <a:cs typeface="Georgia"/>
              </a:rPr>
              <a:t>was married for many years to a man </a:t>
            </a:r>
            <a:r>
              <a:rPr lang="en-GB" sz="2600" dirty="0" smtClean="0">
                <a:solidFill>
                  <a:schemeClr val="accent4">
                    <a:lumMod val="50000"/>
                  </a:schemeClr>
                </a:solidFill>
                <a:latin typeface="+mn-lt"/>
                <a:cs typeface="Georgia"/>
              </a:rPr>
              <a:t>	who </a:t>
            </a:r>
            <a:r>
              <a:rPr lang="en-GB" sz="2600" dirty="0">
                <a:solidFill>
                  <a:schemeClr val="accent4">
                    <a:lumMod val="50000"/>
                  </a:schemeClr>
                </a:solidFill>
                <a:latin typeface="+mn-lt"/>
                <a:cs typeface="Georgia"/>
              </a:rPr>
              <a:t>was physically and </a:t>
            </a:r>
            <a:r>
              <a:rPr lang="en-GB" sz="2600" dirty="0" smtClean="0">
                <a:solidFill>
                  <a:schemeClr val="accent4">
                    <a:lumMod val="50000"/>
                  </a:schemeClr>
                </a:solidFill>
                <a:latin typeface="+mn-lt"/>
                <a:cs typeface="Georgia"/>
              </a:rPr>
              <a:t>verbally abusive towards her 	and </a:t>
            </a:r>
            <a:r>
              <a:rPr lang="en-GB" sz="2600" dirty="0">
                <a:solidFill>
                  <a:schemeClr val="accent4">
                    <a:lumMod val="50000"/>
                  </a:schemeClr>
                </a:solidFill>
                <a:latin typeface="+mn-lt"/>
                <a:cs typeface="Georgia"/>
              </a:rPr>
              <a:t>has one daughter with him. She </a:t>
            </a:r>
            <a:r>
              <a:rPr lang="en-GB" sz="2600" dirty="0" smtClean="0">
                <a:solidFill>
                  <a:schemeClr val="accent4">
                    <a:lumMod val="50000"/>
                  </a:schemeClr>
                </a:solidFill>
                <a:latin typeface="+mn-lt"/>
                <a:cs typeface="Georgia"/>
              </a:rPr>
              <a:t>has </a:t>
            </a:r>
            <a:r>
              <a:rPr lang="en-GB" sz="2600" dirty="0">
                <a:solidFill>
                  <a:schemeClr val="accent4">
                    <a:lumMod val="50000"/>
                  </a:schemeClr>
                </a:solidFill>
                <a:latin typeface="+mn-lt"/>
                <a:cs typeface="Georgia"/>
              </a:rPr>
              <a:t>worked </a:t>
            </a:r>
            <a:r>
              <a:rPr lang="en-GB" sz="2600" dirty="0" smtClean="0">
                <a:solidFill>
                  <a:schemeClr val="accent4">
                    <a:lumMod val="50000"/>
                  </a:schemeClr>
                </a:solidFill>
                <a:latin typeface="+mn-lt"/>
                <a:cs typeface="Georgia"/>
              </a:rPr>
              <a:t>as 	a </a:t>
            </a:r>
            <a:r>
              <a:rPr lang="en-GB" sz="2600" dirty="0">
                <a:solidFill>
                  <a:schemeClr val="accent4">
                    <a:lumMod val="50000"/>
                  </a:schemeClr>
                </a:solidFill>
                <a:latin typeface="+mn-lt"/>
                <a:cs typeface="Georgia"/>
              </a:rPr>
              <a:t>domestic servant for </a:t>
            </a:r>
            <a:r>
              <a:rPr lang="en-GB" sz="2600" dirty="0" smtClean="0">
                <a:solidFill>
                  <a:schemeClr val="accent4">
                    <a:lumMod val="50000"/>
                  </a:schemeClr>
                </a:solidFill>
                <a:latin typeface="+mn-lt"/>
                <a:cs typeface="Georgia"/>
              </a:rPr>
              <a:t>many years </a:t>
            </a:r>
            <a:r>
              <a:rPr lang="en-GB" sz="2600" dirty="0">
                <a:solidFill>
                  <a:schemeClr val="accent4">
                    <a:lumMod val="50000"/>
                  </a:schemeClr>
                </a:solidFill>
                <a:latin typeface="+mn-lt"/>
                <a:cs typeface="Georgia"/>
              </a:rPr>
              <a:t>and could </a:t>
            </a:r>
            <a:r>
              <a:rPr lang="en-GB" sz="2600" dirty="0" smtClean="0">
                <a:solidFill>
                  <a:schemeClr val="accent4">
                    <a:lumMod val="50000"/>
                  </a:schemeClr>
                </a:solidFill>
                <a:latin typeface="+mn-lt"/>
                <a:cs typeface="Georgia"/>
              </a:rPr>
              <a:t>	barely 	support </a:t>
            </a:r>
            <a:r>
              <a:rPr lang="en-GB" sz="2600" dirty="0">
                <a:solidFill>
                  <a:schemeClr val="accent4">
                    <a:lumMod val="50000"/>
                  </a:schemeClr>
                </a:solidFill>
                <a:latin typeface="+mn-lt"/>
                <a:cs typeface="Georgia"/>
              </a:rPr>
              <a:t>herself and her </a:t>
            </a:r>
            <a:r>
              <a:rPr lang="en-GB" sz="2600" dirty="0" smtClean="0">
                <a:solidFill>
                  <a:schemeClr val="accent4">
                    <a:lumMod val="50000"/>
                  </a:schemeClr>
                </a:solidFill>
                <a:latin typeface="+mn-lt"/>
                <a:cs typeface="Georgia"/>
              </a:rPr>
              <a:t>daughter </a:t>
            </a:r>
            <a:r>
              <a:rPr lang="en-GB" sz="2600" dirty="0">
                <a:solidFill>
                  <a:schemeClr val="accent4">
                    <a:lumMod val="50000"/>
                  </a:schemeClr>
                </a:solidFill>
                <a:latin typeface="+mn-lt"/>
                <a:cs typeface="Georgia"/>
              </a:rPr>
              <a:t>with her </a:t>
            </a:r>
            <a:r>
              <a:rPr lang="en-GB" sz="2600" dirty="0" smtClean="0">
                <a:solidFill>
                  <a:schemeClr val="accent4">
                    <a:lumMod val="50000"/>
                  </a:schemeClr>
                </a:solidFill>
                <a:latin typeface="+mn-lt"/>
                <a:cs typeface="Georgia"/>
              </a:rPr>
              <a:t>earnings</a:t>
            </a:r>
            <a:r>
              <a:rPr lang="en-GB" sz="2600" dirty="0">
                <a:solidFill>
                  <a:schemeClr val="accent4">
                    <a:lumMod val="50000"/>
                  </a:schemeClr>
                </a:solidFill>
                <a:latin typeface="+mn-lt"/>
                <a:cs typeface="Georgia"/>
              </a:rPr>
              <a:t>. </a:t>
            </a:r>
            <a:r>
              <a:rPr lang="en-GB" sz="2600" dirty="0" smtClean="0">
                <a:solidFill>
                  <a:schemeClr val="accent4">
                    <a:lumMod val="50000"/>
                  </a:schemeClr>
                </a:solidFill>
                <a:latin typeface="+mn-lt"/>
                <a:cs typeface="Georgia"/>
              </a:rPr>
              <a:t>	While her </a:t>
            </a:r>
            <a:r>
              <a:rPr lang="en-GB" sz="2600" dirty="0">
                <a:solidFill>
                  <a:schemeClr val="accent4">
                    <a:lumMod val="50000"/>
                  </a:schemeClr>
                </a:solidFill>
                <a:latin typeface="+mn-lt"/>
                <a:cs typeface="Georgia"/>
              </a:rPr>
              <a:t>husband </a:t>
            </a:r>
            <a:r>
              <a:rPr lang="en-GB" sz="2600" dirty="0" smtClean="0">
                <a:solidFill>
                  <a:schemeClr val="accent4">
                    <a:lumMod val="50000"/>
                  </a:schemeClr>
                </a:solidFill>
                <a:latin typeface="+mn-lt"/>
                <a:cs typeface="Georgia"/>
              </a:rPr>
              <a:t>did </a:t>
            </a:r>
            <a:r>
              <a:rPr lang="en-GB" sz="2600" dirty="0">
                <a:solidFill>
                  <a:schemeClr val="accent4">
                    <a:lumMod val="50000"/>
                  </a:schemeClr>
                </a:solidFill>
                <a:latin typeface="+mn-lt"/>
                <a:cs typeface="Georgia"/>
              </a:rPr>
              <a:t>contribute to the </a:t>
            </a:r>
            <a:r>
              <a:rPr lang="en-GB" sz="2600" dirty="0" smtClean="0">
                <a:solidFill>
                  <a:schemeClr val="accent4">
                    <a:lumMod val="50000"/>
                  </a:schemeClr>
                </a:solidFill>
                <a:latin typeface="+mn-lt"/>
                <a:cs typeface="Georgia"/>
              </a:rPr>
              <a:t>household 	earnings </a:t>
            </a:r>
            <a:r>
              <a:rPr lang="en-GB" sz="2600" dirty="0">
                <a:solidFill>
                  <a:schemeClr val="accent4">
                    <a:lumMod val="50000"/>
                  </a:schemeClr>
                </a:solidFill>
                <a:latin typeface="+mn-lt"/>
                <a:cs typeface="Georgia"/>
              </a:rPr>
              <a:t>and did </a:t>
            </a:r>
            <a:r>
              <a:rPr lang="en-GB" sz="2600" dirty="0" smtClean="0">
                <a:solidFill>
                  <a:schemeClr val="accent4">
                    <a:lumMod val="50000"/>
                  </a:schemeClr>
                </a:solidFill>
                <a:latin typeface="+mn-lt"/>
                <a:cs typeface="Georgia"/>
              </a:rPr>
              <a:t>not </a:t>
            </a:r>
            <a:r>
              <a:rPr lang="en-GB" sz="2600" dirty="0">
                <a:solidFill>
                  <a:schemeClr val="accent4">
                    <a:lumMod val="50000"/>
                  </a:schemeClr>
                </a:solidFill>
                <a:latin typeface="+mn-lt"/>
                <a:cs typeface="Georgia"/>
              </a:rPr>
              <a:t>object to her </a:t>
            </a:r>
            <a:r>
              <a:rPr lang="en-GB" sz="2600" dirty="0" smtClean="0">
                <a:solidFill>
                  <a:schemeClr val="accent4">
                    <a:lumMod val="50000"/>
                  </a:schemeClr>
                </a:solidFill>
                <a:latin typeface="+mn-lt"/>
                <a:cs typeface="Georgia"/>
              </a:rPr>
              <a:t>working outside </a:t>
            </a:r>
            <a:r>
              <a:rPr lang="en-GB" sz="2600" dirty="0">
                <a:solidFill>
                  <a:schemeClr val="accent4">
                    <a:lumMod val="50000"/>
                  </a:schemeClr>
                </a:solidFill>
                <a:latin typeface="+mn-lt"/>
                <a:cs typeface="Georgia"/>
              </a:rPr>
              <a:t>of </a:t>
            </a:r>
            <a:r>
              <a:rPr lang="en-GB" sz="2600" dirty="0" smtClean="0">
                <a:solidFill>
                  <a:schemeClr val="accent4">
                    <a:lumMod val="50000"/>
                  </a:schemeClr>
                </a:solidFill>
                <a:latin typeface="+mn-lt"/>
                <a:cs typeface="Georgia"/>
              </a:rPr>
              <a:t>	the </a:t>
            </a:r>
            <a:r>
              <a:rPr lang="en-GB" sz="2600" dirty="0">
                <a:solidFill>
                  <a:schemeClr val="accent4">
                    <a:lumMod val="50000"/>
                  </a:schemeClr>
                </a:solidFill>
                <a:latin typeface="+mn-lt"/>
                <a:cs typeface="Georgia"/>
              </a:rPr>
              <a:t>home, he </a:t>
            </a:r>
            <a:r>
              <a:rPr lang="en-GB" sz="2600" dirty="0" smtClean="0">
                <a:solidFill>
                  <a:schemeClr val="accent4">
                    <a:lumMod val="50000"/>
                  </a:schemeClr>
                </a:solidFill>
                <a:latin typeface="+mn-lt"/>
                <a:cs typeface="Georgia"/>
              </a:rPr>
              <a:t>was </a:t>
            </a:r>
            <a:r>
              <a:rPr lang="en-GB" sz="2600" dirty="0">
                <a:solidFill>
                  <a:schemeClr val="accent4">
                    <a:lumMod val="50000"/>
                  </a:schemeClr>
                </a:solidFill>
                <a:latin typeface="+mn-lt"/>
                <a:cs typeface="Georgia"/>
              </a:rPr>
              <a:t>cruel in various </a:t>
            </a:r>
            <a:r>
              <a:rPr lang="en-GB" sz="2600" dirty="0" smtClean="0">
                <a:solidFill>
                  <a:schemeClr val="accent4">
                    <a:lumMod val="50000"/>
                  </a:schemeClr>
                </a:solidFill>
                <a:latin typeface="+mn-lt"/>
                <a:cs typeface="Georgia"/>
              </a:rPr>
              <a:t>ways.</a:t>
            </a:r>
          </a:p>
          <a:p>
            <a:pPr marL="0" indent="0" eaLnBrk="1">
              <a:buClr>
                <a:srgbClr val="82A29D"/>
              </a:buClr>
              <a:defRPr/>
            </a:pPr>
            <a:endParaRPr lang="en-GB" dirty="0">
              <a:solidFill>
                <a:schemeClr val="accent4">
                  <a:lumMod val="50000"/>
                </a:schemeClr>
              </a:solidFill>
              <a:latin typeface="+mn-lt"/>
              <a:cs typeface="Georgia"/>
            </a:endParaRPr>
          </a:p>
          <a:p>
            <a:pPr marL="342900" indent="-342900" eaLnBrk="1">
              <a:lnSpc>
                <a:spcPct val="140000"/>
              </a:lnSpc>
              <a:buClr>
                <a:srgbClr val="82A29D"/>
              </a:buClr>
              <a:buFont typeface="Arial" panose="020B0604020202020204" pitchFamily="34" charset="0"/>
              <a:buChar char="•"/>
              <a:defRPr/>
            </a:pPr>
            <a:endParaRPr lang="en-GB" sz="2800" b="1" dirty="0" smtClean="0">
              <a:solidFill>
                <a:schemeClr val="accent4">
                  <a:lumMod val="50000"/>
                </a:schemeClr>
              </a:solidFill>
              <a:latin typeface="+mn-lt"/>
              <a:cs typeface="Georgia"/>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296" r="30209"/>
          <a:stretch/>
        </p:blipFill>
        <p:spPr>
          <a:xfrm>
            <a:off x="9489990" y="0"/>
            <a:ext cx="6766010" cy="9144000"/>
          </a:xfrm>
          <a:prstGeom prst="rect">
            <a:avLst/>
          </a:prstGeom>
        </p:spPr>
      </p:pic>
    </p:spTree>
    <p:extLst>
      <p:ext uri="{BB962C8B-B14F-4D97-AF65-F5344CB8AC3E}">
        <p14:creationId xmlns:p14="http://schemas.microsoft.com/office/powerpoint/2010/main" val="40592515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 t="17367" r="110" b="17367"/>
          <a:stretch/>
        </p:blipFill>
        <p:spPr>
          <a:xfrm>
            <a:off x="-254000" y="-1"/>
            <a:ext cx="16499014" cy="9280697"/>
          </a:xfrm>
          <a:prstGeom prst="rect">
            <a:avLst/>
          </a:prstGeom>
        </p:spPr>
      </p:pic>
      <p:sp>
        <p:nvSpPr>
          <p:cNvPr id="3" name="Rectangle 2"/>
          <p:cNvSpPr/>
          <p:nvPr/>
        </p:nvSpPr>
        <p:spPr bwMode="auto">
          <a:xfrm>
            <a:off x="-254000" y="0"/>
            <a:ext cx="16499014" cy="9280696"/>
          </a:xfrm>
          <a:prstGeom prst="rect">
            <a:avLst/>
          </a:prstGeom>
          <a:solidFill>
            <a:srgbClr val="000000">
              <a:alpha val="65000"/>
            </a:srgbClr>
          </a:solidFill>
          <a:ln w="9525" cap="flat" cmpd="sng" algn="ctr">
            <a:solidFill>
              <a:srgbClr val="000000"/>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9221" name="AutoShape 5"/>
          <p:cNvSpPr>
            <a:spLocks/>
          </p:cNvSpPr>
          <p:nvPr/>
        </p:nvSpPr>
        <p:spPr bwMode="auto">
          <a:xfrm>
            <a:off x="355600" y="769060"/>
            <a:ext cx="10287000" cy="137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US" altLang="en-US" sz="4400" b="1" dirty="0" smtClean="0">
                <a:solidFill>
                  <a:schemeClr val="accent2"/>
                </a:solidFill>
                <a:latin typeface="Arial" pitchFamily="34" charset="0"/>
                <a:cs typeface="Arial" pitchFamily="34" charset="0"/>
                <a:sym typeface="Arial" pitchFamily="34" charset="0"/>
              </a:rPr>
              <a:t>Out from the individual level</a:t>
            </a:r>
            <a:endParaRPr lang="en-US" altLang="en-US" sz="4400" dirty="0">
              <a:solidFill>
                <a:schemeClr val="accent2"/>
              </a:solidFill>
            </a:endParaRPr>
          </a:p>
        </p:txBody>
      </p:sp>
      <p:sp>
        <p:nvSpPr>
          <p:cNvPr id="7" name="Rectangle 6"/>
          <p:cNvSpPr/>
          <p:nvPr/>
        </p:nvSpPr>
        <p:spPr>
          <a:xfrm>
            <a:off x="355600" y="1454860"/>
            <a:ext cx="16052800" cy="6635663"/>
          </a:xfrm>
          <a:prstGeom prst="rect">
            <a:avLst/>
          </a:prstGeom>
        </p:spPr>
        <p:txBody>
          <a:bodyPr wrap="square">
            <a:spAutoFit/>
          </a:bodyPr>
          <a:lstStyle/>
          <a:p>
            <a:pPr marL="342900" indent="-342900" eaLnBrk="1">
              <a:lnSpc>
                <a:spcPct val="150000"/>
              </a:lnSpc>
              <a:buClr>
                <a:srgbClr val="82A29D"/>
              </a:buClr>
              <a:buFont typeface="Arial" panose="020B0604020202020204" pitchFamily="34" charset="0"/>
              <a:buChar char="•"/>
              <a:defRPr/>
            </a:pPr>
            <a:r>
              <a:rPr lang="en-GB" sz="3600" b="1" dirty="0">
                <a:solidFill>
                  <a:schemeClr val="accent3"/>
                </a:solidFill>
                <a:latin typeface="+mn-lt"/>
                <a:cs typeface="Georgia"/>
              </a:rPr>
              <a:t>Family </a:t>
            </a:r>
            <a:r>
              <a:rPr lang="en-GB" sz="3600" b="1" dirty="0" smtClean="0">
                <a:solidFill>
                  <a:schemeClr val="accent3"/>
                </a:solidFill>
                <a:latin typeface="+mn-lt"/>
                <a:cs typeface="Georgia"/>
              </a:rPr>
              <a:t>Structures</a:t>
            </a:r>
          </a:p>
          <a:p>
            <a:pPr marL="0" indent="0" eaLnBrk="1">
              <a:lnSpc>
                <a:spcPct val="140000"/>
              </a:lnSpc>
              <a:spcBef>
                <a:spcPts val="2400"/>
              </a:spcBef>
              <a:buClr>
                <a:srgbClr val="82A29D"/>
              </a:buClr>
              <a:defRPr/>
            </a:pPr>
            <a:r>
              <a:rPr lang="en-GB" sz="2600" dirty="0" smtClean="0">
                <a:solidFill>
                  <a:schemeClr val="accent3"/>
                </a:solidFill>
                <a:latin typeface="+mn-lt"/>
                <a:cs typeface="Georgia"/>
              </a:rPr>
              <a:t>Some </a:t>
            </a:r>
            <a:r>
              <a:rPr lang="en-GB" sz="2600" dirty="0">
                <a:solidFill>
                  <a:schemeClr val="accent3"/>
                </a:solidFill>
                <a:latin typeface="+mn-lt"/>
                <a:cs typeface="Georgia"/>
              </a:rPr>
              <a:t>women argued that their involvement in paid work increased pressures within the household </a:t>
            </a:r>
            <a:r>
              <a:rPr lang="en-GB" sz="2600" dirty="0" smtClean="0">
                <a:solidFill>
                  <a:schemeClr val="accent3"/>
                </a:solidFill>
                <a:latin typeface="+mn-lt"/>
                <a:cs typeface="Georgia"/>
              </a:rPr>
              <a:t>	and </a:t>
            </a:r>
            <a:r>
              <a:rPr lang="en-GB" sz="2600" dirty="0">
                <a:solidFill>
                  <a:schemeClr val="accent3"/>
                </a:solidFill>
                <a:latin typeface="+mn-lt"/>
                <a:cs typeface="Georgia"/>
              </a:rPr>
              <a:t>could contribute to the occurrence of violence</a:t>
            </a:r>
            <a:r>
              <a:rPr lang="en-GB" sz="2600" dirty="0" smtClean="0">
                <a:solidFill>
                  <a:schemeClr val="accent3"/>
                </a:solidFill>
                <a:latin typeface="+mn-lt"/>
                <a:cs typeface="Georgia"/>
              </a:rPr>
              <a:t>.</a:t>
            </a:r>
            <a:endParaRPr lang="en-GB" sz="2600" dirty="0">
              <a:solidFill>
                <a:schemeClr val="accent3"/>
              </a:solidFill>
              <a:latin typeface="+mn-lt"/>
              <a:cs typeface="Georgia"/>
            </a:endParaRPr>
          </a:p>
          <a:p>
            <a:pPr marL="0" indent="0" eaLnBrk="1">
              <a:lnSpc>
                <a:spcPct val="140000"/>
              </a:lnSpc>
              <a:spcBef>
                <a:spcPts val="2400"/>
              </a:spcBef>
              <a:buClr>
                <a:srgbClr val="82A29D"/>
              </a:buClr>
              <a:defRPr/>
            </a:pPr>
            <a:r>
              <a:rPr lang="en-GB" sz="2600" i="1" dirty="0" smtClean="0">
                <a:solidFill>
                  <a:schemeClr val="accent3"/>
                </a:solidFill>
                <a:latin typeface="+mn-lt"/>
                <a:cs typeface="Georgia"/>
              </a:rPr>
              <a:t>The </a:t>
            </a:r>
            <a:r>
              <a:rPr lang="en-GB" sz="2600" i="1" dirty="0">
                <a:solidFill>
                  <a:schemeClr val="accent3"/>
                </a:solidFill>
                <a:latin typeface="+mn-lt"/>
                <a:cs typeface="Georgia"/>
              </a:rPr>
              <a:t>husband says to the wife, “you don’t give me time”. Women say to their husbands, “the money </a:t>
            </a:r>
            <a:r>
              <a:rPr lang="en-GB" sz="2600" i="1" dirty="0" smtClean="0">
                <a:solidFill>
                  <a:schemeClr val="accent3"/>
                </a:solidFill>
                <a:latin typeface="+mn-lt"/>
                <a:cs typeface="Georgia"/>
              </a:rPr>
              <a:t>	you </a:t>
            </a:r>
            <a:r>
              <a:rPr lang="en-GB" sz="2600" i="1" dirty="0">
                <a:solidFill>
                  <a:schemeClr val="accent3"/>
                </a:solidFill>
                <a:latin typeface="+mn-lt"/>
                <a:cs typeface="Georgia"/>
              </a:rPr>
              <a:t>contribute towards household expenses isn’t enough”….This way they both get hot-tempered </a:t>
            </a:r>
            <a:r>
              <a:rPr lang="en-GB" sz="2600" i="1" dirty="0" smtClean="0">
                <a:solidFill>
                  <a:schemeClr val="accent3"/>
                </a:solidFill>
                <a:latin typeface="+mn-lt"/>
                <a:cs typeface="Georgia"/>
              </a:rPr>
              <a:t>and </a:t>
            </a:r>
            <a:r>
              <a:rPr lang="en-GB" sz="2600" i="1" dirty="0">
                <a:solidFill>
                  <a:schemeClr val="accent3"/>
                </a:solidFill>
                <a:latin typeface="+mn-lt"/>
                <a:cs typeface="Georgia"/>
              </a:rPr>
              <a:t>this leads to more fights. Then the woman fights with her tongue and the man with his hand</a:t>
            </a:r>
            <a:r>
              <a:rPr lang="en-GB" sz="2600" i="1" dirty="0" smtClean="0">
                <a:solidFill>
                  <a:schemeClr val="accent3"/>
                </a:solidFill>
                <a:latin typeface="+mn-lt"/>
                <a:cs typeface="Georgia"/>
              </a:rPr>
              <a:t>.</a:t>
            </a:r>
          </a:p>
          <a:p>
            <a:pPr marL="0" indent="0" eaLnBrk="1">
              <a:lnSpc>
                <a:spcPct val="140000"/>
              </a:lnSpc>
              <a:spcBef>
                <a:spcPts val="2400"/>
              </a:spcBef>
              <a:buClr>
                <a:srgbClr val="82A29D"/>
              </a:buClr>
              <a:defRPr/>
            </a:pPr>
            <a:r>
              <a:rPr lang="en-GB" sz="2600" i="1" dirty="0" smtClean="0">
                <a:solidFill>
                  <a:schemeClr val="accent3"/>
                </a:solidFill>
                <a:latin typeface="+mn-lt"/>
                <a:cs typeface="Georgia"/>
              </a:rPr>
              <a:t>“Everyone </a:t>
            </a:r>
            <a:r>
              <a:rPr lang="en-GB" sz="2600" i="1" dirty="0">
                <a:solidFill>
                  <a:schemeClr val="accent3"/>
                </a:solidFill>
                <a:latin typeface="+mn-lt"/>
                <a:cs typeface="Georgia"/>
              </a:rPr>
              <a:t>works here, one person’s earnings is not enough to run the house, everything is </a:t>
            </a:r>
            <a:r>
              <a:rPr lang="en-GB" sz="2600" i="1" dirty="0" smtClean="0">
                <a:solidFill>
                  <a:schemeClr val="accent3"/>
                </a:solidFill>
                <a:latin typeface="+mn-lt"/>
                <a:cs typeface="Georgia"/>
              </a:rPr>
              <a:t>	expensive</a:t>
            </a:r>
            <a:r>
              <a:rPr lang="en-GB" sz="2600" i="1" dirty="0">
                <a:solidFill>
                  <a:schemeClr val="accent3"/>
                </a:solidFill>
                <a:latin typeface="+mn-lt"/>
                <a:cs typeface="Georgia"/>
              </a:rPr>
              <a:t>, wives have to help out by doing embroidery and making </a:t>
            </a:r>
            <a:r>
              <a:rPr lang="en-GB" sz="2600" i="1" dirty="0" err="1">
                <a:solidFill>
                  <a:schemeClr val="accent3"/>
                </a:solidFill>
                <a:latin typeface="+mn-lt"/>
                <a:cs typeface="Georgia"/>
              </a:rPr>
              <a:t>paranda</a:t>
            </a:r>
            <a:r>
              <a:rPr lang="en-GB" sz="2600" i="1" dirty="0">
                <a:solidFill>
                  <a:schemeClr val="accent3"/>
                </a:solidFill>
                <a:latin typeface="+mn-lt"/>
                <a:cs typeface="Georgia"/>
              </a:rPr>
              <a:t> (hair accessory</a:t>
            </a:r>
            <a:r>
              <a:rPr lang="en-GB" sz="2600" i="1" dirty="0" smtClean="0">
                <a:solidFill>
                  <a:schemeClr val="accent3"/>
                </a:solidFill>
                <a:latin typeface="+mn-lt"/>
                <a:cs typeface="Georgia"/>
              </a:rPr>
              <a:t>).”	</a:t>
            </a:r>
          </a:p>
          <a:p>
            <a:pPr marL="0" indent="0" eaLnBrk="1">
              <a:lnSpc>
                <a:spcPct val="140000"/>
              </a:lnSpc>
              <a:spcBef>
                <a:spcPts val="2400"/>
              </a:spcBef>
              <a:buClr>
                <a:srgbClr val="82A29D"/>
              </a:buClr>
              <a:defRPr/>
            </a:pPr>
            <a:r>
              <a:rPr lang="en-GB" sz="2600" i="1" dirty="0" smtClean="0">
                <a:solidFill>
                  <a:schemeClr val="accent3"/>
                </a:solidFill>
                <a:latin typeface="+mn-lt"/>
                <a:cs typeface="Georgia"/>
              </a:rPr>
              <a:t>“Sister</a:t>
            </a:r>
            <a:r>
              <a:rPr lang="en-GB" sz="2600" i="1" dirty="0">
                <a:solidFill>
                  <a:schemeClr val="accent3"/>
                </a:solidFill>
                <a:latin typeface="+mn-lt"/>
                <a:cs typeface="Georgia"/>
              </a:rPr>
              <a:t>, any home that has hunger in it will have conflict and if there is no hunger there is no </a:t>
            </a:r>
            <a:r>
              <a:rPr lang="en-GB" sz="2600" i="1" dirty="0" smtClean="0">
                <a:solidFill>
                  <a:schemeClr val="accent3"/>
                </a:solidFill>
                <a:latin typeface="+mn-lt"/>
                <a:cs typeface="Georgia"/>
              </a:rPr>
              <a:t>conflict.”</a:t>
            </a:r>
          </a:p>
        </p:txBody>
      </p:sp>
    </p:spTree>
    <p:extLst>
      <p:ext uri="{BB962C8B-B14F-4D97-AF65-F5344CB8AC3E}">
        <p14:creationId xmlns:p14="http://schemas.microsoft.com/office/powerpoint/2010/main" val="90421317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1193800" y="768350"/>
            <a:ext cx="8153400" cy="1060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pPr>
            <a:r>
              <a:rPr lang="en-US" altLang="en-US" sz="4400" b="1" dirty="0">
                <a:solidFill>
                  <a:schemeClr val="accent2"/>
                </a:solidFill>
                <a:latin typeface="Arial" pitchFamily="34" charset="0"/>
                <a:cs typeface="Arial" pitchFamily="34" charset="0"/>
                <a:sym typeface="Arial" pitchFamily="34" charset="0"/>
              </a:rPr>
              <a:t>Out</a:t>
            </a:r>
            <a:r>
              <a:rPr lang="en-US" altLang="en-US" sz="4800" b="1" dirty="0">
                <a:solidFill>
                  <a:schemeClr val="accent2"/>
                </a:solidFill>
                <a:latin typeface="Arial" pitchFamily="34" charset="0"/>
                <a:cs typeface="Arial" pitchFamily="34" charset="0"/>
                <a:sym typeface="Arial" pitchFamily="34" charset="0"/>
              </a:rPr>
              <a:t> </a:t>
            </a:r>
            <a:r>
              <a:rPr lang="en-US" altLang="en-US" sz="4400" b="1" dirty="0">
                <a:solidFill>
                  <a:schemeClr val="accent2"/>
                </a:solidFill>
                <a:latin typeface="Arial" pitchFamily="34" charset="0"/>
                <a:cs typeface="Arial" pitchFamily="34" charset="0"/>
                <a:sym typeface="Arial" pitchFamily="34" charset="0"/>
              </a:rPr>
              <a:t>from</a:t>
            </a:r>
            <a:r>
              <a:rPr lang="en-US" altLang="en-US" sz="4800" b="1" dirty="0">
                <a:solidFill>
                  <a:schemeClr val="accent2"/>
                </a:solidFill>
                <a:latin typeface="Arial" pitchFamily="34" charset="0"/>
                <a:cs typeface="Arial" pitchFamily="34" charset="0"/>
                <a:sym typeface="Arial" pitchFamily="34" charset="0"/>
              </a:rPr>
              <a:t> the local level</a:t>
            </a:r>
            <a:endParaRPr lang="en-US" altLang="en-US" sz="4800" b="1" dirty="0">
              <a:solidFill>
                <a:schemeClr val="accent2"/>
              </a:solidFill>
              <a:latin typeface="Arial" pitchFamily="34" charset="0"/>
              <a:cs typeface="Arial" pitchFamily="34" charset="0"/>
            </a:endParaRPr>
          </a:p>
        </p:txBody>
      </p:sp>
      <p:sp>
        <p:nvSpPr>
          <p:cNvPr id="10" name="TextBox 9"/>
          <p:cNvSpPr txBox="1"/>
          <p:nvPr/>
        </p:nvSpPr>
        <p:spPr>
          <a:xfrm>
            <a:off x="1090930" y="2514600"/>
            <a:ext cx="7247890" cy="2419124"/>
          </a:xfrm>
          <a:prstGeom prst="rect">
            <a:avLst/>
          </a:prstGeom>
          <a:noFill/>
        </p:spPr>
        <p:txBody>
          <a:bodyPr wrap="square" rtlCol="0">
            <a:spAutoFit/>
          </a:bodyPr>
          <a:lstStyle/>
          <a:p>
            <a:pPr marL="342900" indent="-342900" eaLnBrk="1">
              <a:lnSpc>
                <a:spcPct val="140000"/>
              </a:lnSpc>
              <a:buClr>
                <a:srgbClr val="82A29D"/>
              </a:buClr>
              <a:buFont typeface="Arial" panose="020B0604020202020204" pitchFamily="34" charset="0"/>
              <a:buChar char="•"/>
              <a:defRPr/>
            </a:pPr>
            <a:r>
              <a:rPr lang="en-GB" sz="3600" dirty="0" smtClean="0">
                <a:solidFill>
                  <a:schemeClr val="accent4">
                    <a:lumMod val="50000"/>
                  </a:schemeClr>
                </a:solidFill>
                <a:latin typeface="+mn-lt"/>
                <a:cs typeface="Georgia"/>
              </a:rPr>
              <a:t>The nature and conditions of work</a:t>
            </a:r>
          </a:p>
          <a:p>
            <a:pPr marL="0" indent="0" eaLnBrk="1">
              <a:lnSpc>
                <a:spcPct val="140000"/>
              </a:lnSpc>
              <a:buClr>
                <a:srgbClr val="82A29D"/>
              </a:buClr>
              <a:defRPr/>
            </a:pPr>
            <a:r>
              <a:rPr lang="en-GB" sz="3600" dirty="0" smtClean="0">
                <a:solidFill>
                  <a:schemeClr val="accent4">
                    <a:lumMod val="50000"/>
                  </a:schemeClr>
                </a:solidFill>
                <a:latin typeface="+mn-lt"/>
                <a:cs typeface="Georgia"/>
              </a:rPr>
              <a:t>	</a:t>
            </a:r>
          </a:p>
        </p:txBody>
      </p:sp>
      <p:sp>
        <p:nvSpPr>
          <p:cNvPr id="3" name="TextBox 2"/>
          <p:cNvSpPr txBox="1"/>
          <p:nvPr/>
        </p:nvSpPr>
        <p:spPr>
          <a:xfrm>
            <a:off x="1193800" y="4413366"/>
            <a:ext cx="6858000" cy="2400657"/>
          </a:xfrm>
          <a:prstGeom prst="rect">
            <a:avLst/>
          </a:prstGeom>
          <a:noFill/>
        </p:spPr>
        <p:txBody>
          <a:bodyPr wrap="square" rtlCol="0">
            <a:spAutoFit/>
          </a:bodyPr>
          <a:lstStyle/>
          <a:p>
            <a:pPr>
              <a:lnSpc>
                <a:spcPct val="150000"/>
              </a:lnSpc>
            </a:pPr>
            <a:r>
              <a:rPr lang="en-GB" sz="2800" dirty="0">
                <a:solidFill>
                  <a:schemeClr val="accent4">
                    <a:lumMod val="50000"/>
                  </a:schemeClr>
                </a:solidFill>
                <a:latin typeface="+mn-lt"/>
                <a:cs typeface="Georgia"/>
              </a:rPr>
              <a:t>Home-Based Workers</a:t>
            </a:r>
            <a:r>
              <a:rPr lang="en-GB" sz="2800" dirty="0" smtClean="0">
                <a:solidFill>
                  <a:schemeClr val="accent4">
                    <a:lumMod val="50000"/>
                  </a:schemeClr>
                </a:solidFill>
                <a:latin typeface="+mn-lt"/>
                <a:cs typeface="Georgia"/>
              </a:rPr>
              <a:t> Network supports </a:t>
            </a:r>
            <a:r>
              <a:rPr lang="en-GB" sz="2800" dirty="0">
                <a:solidFill>
                  <a:schemeClr val="accent4">
                    <a:lumMod val="50000"/>
                  </a:schemeClr>
                </a:solidFill>
                <a:latin typeface="+mn-lt"/>
                <a:cs typeface="Georgia"/>
              </a:rPr>
              <a:t>women working in very </a:t>
            </a:r>
            <a:r>
              <a:rPr lang="en-GB" sz="2800" dirty="0" smtClean="0">
                <a:solidFill>
                  <a:schemeClr val="accent4">
                    <a:lumMod val="50000"/>
                  </a:schemeClr>
                </a:solidFill>
                <a:latin typeface="+mn-lt"/>
                <a:cs typeface="Georgia"/>
              </a:rPr>
              <a:t>extreme </a:t>
            </a:r>
            <a:r>
              <a:rPr lang="en-GB" sz="2800" dirty="0">
                <a:solidFill>
                  <a:schemeClr val="accent4">
                    <a:lumMod val="50000"/>
                  </a:schemeClr>
                </a:solidFill>
                <a:latin typeface="+mn-lt"/>
                <a:cs typeface="Georgia"/>
              </a:rPr>
              <a:t>conditions. </a:t>
            </a:r>
          </a:p>
          <a:p>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657" t="1636" r="14418" b="-1636"/>
          <a:stretch/>
        </p:blipFill>
        <p:spPr>
          <a:xfrm>
            <a:off x="8315960" y="0"/>
            <a:ext cx="7940040" cy="931545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787400" y="2463800"/>
            <a:ext cx="113030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342900" indent="-342900" eaLnBrk="1">
              <a:buClr>
                <a:srgbClr val="82A29D"/>
              </a:buClr>
              <a:buFont typeface="Arial" panose="020B0604020202020204" pitchFamily="34" charset="0"/>
              <a:buChar char="•"/>
              <a:defRPr/>
            </a:pPr>
            <a:r>
              <a:rPr lang="en-GB" sz="3600" dirty="0">
                <a:solidFill>
                  <a:schemeClr val="accent4">
                    <a:lumMod val="50000"/>
                  </a:schemeClr>
                </a:solidFill>
                <a:latin typeface="+mn-lt"/>
                <a:cs typeface="Georgia"/>
              </a:rPr>
              <a:t>The nature and </a:t>
            </a:r>
            <a:r>
              <a:rPr lang="en-GB" sz="3600" dirty="0" smtClean="0">
                <a:solidFill>
                  <a:schemeClr val="accent4">
                    <a:lumMod val="50000"/>
                  </a:schemeClr>
                </a:solidFill>
                <a:latin typeface="+mn-lt"/>
                <a:cs typeface="Georgia"/>
              </a:rPr>
              <a:t>type of women’s resilience</a:t>
            </a:r>
            <a:endParaRPr lang="en-GB" sz="3600" dirty="0">
              <a:latin typeface="+mn-lt"/>
            </a:endParaRPr>
          </a:p>
        </p:txBody>
      </p:sp>
      <p:sp>
        <p:nvSpPr>
          <p:cNvPr id="8" name="Rectangle 7"/>
          <p:cNvSpPr/>
          <p:nvPr/>
        </p:nvSpPr>
        <p:spPr>
          <a:xfrm>
            <a:off x="787400" y="3505200"/>
            <a:ext cx="14503400" cy="6124754"/>
          </a:xfrm>
          <a:prstGeom prst="rect">
            <a:avLst/>
          </a:prstGeom>
        </p:spPr>
        <p:txBody>
          <a:bodyPr wrap="square">
            <a:spAutoFit/>
          </a:bodyPr>
          <a:lstStyle/>
          <a:p>
            <a:pPr marL="0" indent="0" eaLnBrk="1">
              <a:lnSpc>
                <a:spcPct val="140000"/>
              </a:lnSpc>
              <a:buClr>
                <a:srgbClr val="82A29D"/>
              </a:buClr>
              <a:defRPr/>
            </a:pPr>
            <a:r>
              <a:rPr lang="en-GB" sz="2800" i="1" dirty="0" smtClean="0">
                <a:solidFill>
                  <a:schemeClr val="accent4">
                    <a:lumMod val="50000"/>
                  </a:schemeClr>
                </a:solidFill>
                <a:latin typeface="+mn-lt"/>
                <a:ea typeface="ＭＳ Ｐゴシック" charset="0"/>
                <a:cs typeface="Arial"/>
                <a:sym typeface="Calibri" charset="0"/>
              </a:rPr>
              <a:t>“</a:t>
            </a:r>
            <a:r>
              <a:rPr lang="en-GB" sz="2800" i="1" dirty="0" smtClean="0">
                <a:solidFill>
                  <a:schemeClr val="accent4">
                    <a:lumMod val="50000"/>
                  </a:schemeClr>
                </a:solidFill>
                <a:latin typeface="+mn-lt"/>
                <a:ea typeface="ＭＳ Ｐゴシック" charset="0"/>
                <a:cs typeface="Arial"/>
              </a:rPr>
              <a:t>One </a:t>
            </a:r>
            <a:r>
              <a:rPr lang="en-GB" sz="2800" i="1" dirty="0">
                <a:solidFill>
                  <a:schemeClr val="accent4">
                    <a:lumMod val="50000"/>
                  </a:schemeClr>
                </a:solidFill>
                <a:latin typeface="+mn-lt"/>
                <a:ea typeface="ＭＳ Ｐゴシック" charset="0"/>
                <a:cs typeface="Arial"/>
              </a:rPr>
              <a:t>day I downed a bottle of poison when I got tired of my life. When my children were little, if someone said something to my husband (meaning something negative) he would hit me, the fault would lie with someone else but he would take it out on me even though he knew that it was wrong to do this. </a:t>
            </a:r>
            <a:endParaRPr lang="en-GB" sz="2800" i="1" dirty="0" smtClean="0">
              <a:solidFill>
                <a:schemeClr val="accent4">
                  <a:lumMod val="50000"/>
                </a:schemeClr>
              </a:solidFill>
              <a:latin typeface="+mn-lt"/>
              <a:ea typeface="ＭＳ Ｐゴシック" charset="0"/>
              <a:cs typeface="Arial"/>
            </a:endParaRPr>
          </a:p>
          <a:p>
            <a:pPr marL="0" indent="0" eaLnBrk="1">
              <a:lnSpc>
                <a:spcPct val="140000"/>
              </a:lnSpc>
              <a:buClr>
                <a:srgbClr val="82A29D"/>
              </a:buClr>
              <a:defRPr/>
            </a:pPr>
            <a:endParaRPr lang="en-GB" sz="2800" i="1" dirty="0">
              <a:solidFill>
                <a:schemeClr val="accent4">
                  <a:lumMod val="50000"/>
                </a:schemeClr>
              </a:solidFill>
              <a:latin typeface="+mn-lt"/>
              <a:ea typeface="ＭＳ Ｐゴシック" charset="0"/>
              <a:cs typeface="Arial"/>
            </a:endParaRPr>
          </a:p>
          <a:p>
            <a:pPr marL="0" indent="0" eaLnBrk="1">
              <a:lnSpc>
                <a:spcPct val="140000"/>
              </a:lnSpc>
              <a:buClr>
                <a:srgbClr val="82A29D"/>
              </a:buClr>
              <a:defRPr/>
            </a:pPr>
            <a:r>
              <a:rPr lang="en-GB" sz="2800" i="1" dirty="0" smtClean="0">
                <a:solidFill>
                  <a:schemeClr val="accent4">
                    <a:lumMod val="50000"/>
                  </a:schemeClr>
                </a:solidFill>
                <a:latin typeface="+mn-lt"/>
                <a:ea typeface="ＭＳ Ｐゴシック" charset="0"/>
                <a:cs typeface="Arial"/>
              </a:rPr>
              <a:t>Then </a:t>
            </a:r>
            <a:r>
              <a:rPr lang="en-GB" sz="2800" i="1" dirty="0">
                <a:solidFill>
                  <a:schemeClr val="accent4">
                    <a:lumMod val="50000"/>
                  </a:schemeClr>
                </a:solidFill>
                <a:latin typeface="+mn-lt"/>
                <a:ea typeface="ＭＳ Ｐゴシック" charset="0"/>
                <a:cs typeface="Arial"/>
              </a:rPr>
              <a:t>I tried to take my life. I took rat poison, I was taken to the hospital where they pumped my stomach and saved me. Sometimes I just want to leave the world but then I think about what people will say, they will say she left the world for some </a:t>
            </a:r>
            <a:r>
              <a:rPr lang="en-GB" sz="2800" i="1" dirty="0" smtClean="0">
                <a:solidFill>
                  <a:schemeClr val="accent4">
                    <a:lumMod val="50000"/>
                  </a:schemeClr>
                </a:solidFill>
                <a:latin typeface="+mn-lt"/>
                <a:ea typeface="ＭＳ Ｐゴシック" charset="0"/>
                <a:cs typeface="Arial"/>
              </a:rPr>
              <a:t>guy…”</a:t>
            </a:r>
            <a:endParaRPr lang="en-GB" sz="2800" i="1" dirty="0">
              <a:solidFill>
                <a:schemeClr val="accent4">
                  <a:lumMod val="50000"/>
                </a:schemeClr>
              </a:solidFill>
              <a:latin typeface="+mn-lt"/>
              <a:ea typeface="ＭＳ Ｐゴシック" charset="0"/>
              <a:cs typeface="Arial"/>
            </a:endParaRPr>
          </a:p>
          <a:p>
            <a:pPr marL="0" indent="0" eaLnBrk="1">
              <a:lnSpc>
                <a:spcPct val="140000"/>
              </a:lnSpc>
              <a:buClr>
                <a:srgbClr val="82A29D"/>
              </a:buClr>
              <a:defRPr/>
            </a:pPr>
            <a:endParaRPr lang="en-US" altLang="en-US" sz="2800" i="1" dirty="0" smtClean="0"/>
          </a:p>
          <a:p>
            <a:pPr marL="0" indent="0" eaLnBrk="1">
              <a:lnSpc>
                <a:spcPct val="140000"/>
              </a:lnSpc>
              <a:buClr>
                <a:srgbClr val="82A29D"/>
              </a:buClr>
              <a:defRPr/>
            </a:pPr>
            <a:endParaRPr lang="en-GB" sz="2800" i="1" dirty="0">
              <a:solidFill>
                <a:schemeClr val="accent4">
                  <a:lumMod val="50000"/>
                </a:schemeClr>
              </a:solidFill>
              <a:latin typeface="+mn-lt"/>
              <a:ea typeface="ＭＳ Ｐゴシック" charset="0"/>
              <a:cs typeface="Arial"/>
              <a:sym typeface="Calibri" charset="0"/>
            </a:endParaRPr>
          </a:p>
        </p:txBody>
      </p:sp>
      <p:sp>
        <p:nvSpPr>
          <p:cNvPr id="2" name="TextBox 1"/>
          <p:cNvSpPr txBox="1"/>
          <p:nvPr/>
        </p:nvSpPr>
        <p:spPr>
          <a:xfrm>
            <a:off x="787400" y="458446"/>
            <a:ext cx="6489700" cy="769441"/>
          </a:xfrm>
          <a:prstGeom prst="rect">
            <a:avLst/>
          </a:prstGeom>
          <a:noFill/>
        </p:spPr>
        <p:txBody>
          <a:bodyPr wrap="square" rtlCol="0">
            <a:spAutoFit/>
          </a:bodyPr>
          <a:lstStyle/>
          <a:p>
            <a:pPr marL="0" indent="0" eaLnBrk="1">
              <a:buClr>
                <a:srgbClr val="6B6C6E"/>
              </a:buClr>
            </a:pPr>
            <a:r>
              <a:rPr lang="en-US" altLang="en-US" sz="4400" b="1" dirty="0">
                <a:solidFill>
                  <a:schemeClr val="accent2"/>
                </a:solidFill>
                <a:latin typeface="Arial" pitchFamily="34" charset="0"/>
                <a:cs typeface="Arial" pitchFamily="34" charset="0"/>
                <a:sym typeface="Arial" pitchFamily="34" charset="0"/>
              </a:rPr>
              <a:t>Out from the local level</a:t>
            </a:r>
            <a:endParaRPr lang="en-US" altLang="en-US" sz="44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45616878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16256000" cy="12192000"/>
          </a:xfrm>
          <a:prstGeom prst="rect">
            <a:avLst/>
          </a:prstGeom>
        </p:spPr>
      </p:pic>
      <p:sp>
        <p:nvSpPr>
          <p:cNvPr id="6" name="Rectangle 5"/>
          <p:cNvSpPr/>
          <p:nvPr/>
        </p:nvSpPr>
        <p:spPr bwMode="auto">
          <a:xfrm>
            <a:off x="0" y="-1524000"/>
            <a:ext cx="16256000" cy="12192000"/>
          </a:xfrm>
          <a:prstGeom prst="rect">
            <a:avLst/>
          </a:prstGeom>
          <a:solidFill>
            <a:srgbClr val="000000">
              <a:alpha val="63000"/>
            </a:srgbClr>
          </a:solidFill>
          <a:ln w="9525" cap="flat" cmpd="sng" algn="ctr">
            <a:solidFill>
              <a:srgbClr val="000000"/>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396875" marR="0" indent="0" algn="l" defTabSz="609600" rtl="0" eaLnBrk="1"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Calibri" charset="0"/>
              <a:ea typeface="ＭＳ Ｐゴシック" charset="0"/>
              <a:cs typeface="Calibri" charset="0"/>
              <a:sym typeface="Calibri" charset="0"/>
            </a:endParaRPr>
          </a:p>
        </p:txBody>
      </p:sp>
      <p:sp>
        <p:nvSpPr>
          <p:cNvPr id="7" name="AutoShape 5"/>
          <p:cNvSpPr>
            <a:spLocks/>
          </p:cNvSpPr>
          <p:nvPr/>
        </p:nvSpPr>
        <p:spPr bwMode="auto">
          <a:xfrm>
            <a:off x="800100" y="1676400"/>
            <a:ext cx="11303000" cy="679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342900" indent="-342900" eaLnBrk="1">
              <a:buClr>
                <a:srgbClr val="82A29D"/>
              </a:buClr>
              <a:buFont typeface="Arial" panose="020B0604020202020204" pitchFamily="34" charset="0"/>
              <a:buChar char="•"/>
              <a:defRPr/>
            </a:pPr>
            <a:r>
              <a:rPr lang="en-GB" sz="3600" b="1" dirty="0" smtClean="0">
                <a:solidFill>
                  <a:schemeClr val="accent3"/>
                </a:solidFill>
                <a:latin typeface="+mn-lt"/>
              </a:rPr>
              <a:t>Urban/rural</a:t>
            </a:r>
            <a:r>
              <a:rPr lang="en-GB" sz="3600" dirty="0" smtClean="0">
                <a:solidFill>
                  <a:schemeClr val="accent3"/>
                </a:solidFill>
                <a:latin typeface="+mn-lt"/>
              </a:rPr>
              <a:t> </a:t>
            </a:r>
            <a:r>
              <a:rPr lang="en-GB" sz="3600" b="1" dirty="0" smtClean="0">
                <a:solidFill>
                  <a:schemeClr val="accent3"/>
                </a:solidFill>
                <a:latin typeface="+mn-lt"/>
              </a:rPr>
              <a:t>differences</a:t>
            </a:r>
            <a:endParaRPr lang="en-GB" sz="3600" b="1" dirty="0">
              <a:solidFill>
                <a:schemeClr val="accent3"/>
              </a:solidFill>
              <a:latin typeface="+mn-lt"/>
            </a:endParaRPr>
          </a:p>
        </p:txBody>
      </p:sp>
      <p:sp>
        <p:nvSpPr>
          <p:cNvPr id="8" name="Rectangle 7"/>
          <p:cNvSpPr/>
          <p:nvPr/>
        </p:nvSpPr>
        <p:spPr>
          <a:xfrm>
            <a:off x="781050" y="2847975"/>
            <a:ext cx="14503400" cy="5435334"/>
          </a:xfrm>
          <a:prstGeom prst="rect">
            <a:avLst/>
          </a:prstGeom>
        </p:spPr>
        <p:txBody>
          <a:bodyPr wrap="square">
            <a:spAutoFit/>
          </a:bodyPr>
          <a:lstStyle/>
          <a:p>
            <a:pPr marL="0" indent="0" eaLnBrk="1">
              <a:lnSpc>
                <a:spcPct val="140000"/>
              </a:lnSpc>
              <a:buClr>
                <a:srgbClr val="82A29D"/>
              </a:buClr>
              <a:defRPr/>
            </a:pPr>
            <a:r>
              <a:rPr lang="en-GB" dirty="0" smtClean="0">
                <a:solidFill>
                  <a:schemeClr val="accent3"/>
                </a:solidFill>
                <a:latin typeface="+mn-lt"/>
                <a:ea typeface="ＭＳ Ｐゴシック" charset="0"/>
                <a:cs typeface="Arial"/>
              </a:rPr>
              <a:t>This </a:t>
            </a:r>
            <a:r>
              <a:rPr lang="en-GB" dirty="0">
                <a:solidFill>
                  <a:schemeClr val="accent3"/>
                </a:solidFill>
                <a:latin typeface="+mn-lt"/>
                <a:ea typeface="ＭＳ Ｐゴシック" charset="0"/>
                <a:cs typeface="Arial"/>
              </a:rPr>
              <a:t>analysis showed that 31% of women in Pakistan were employed in the last 12 months. This figure is higher for rural women (52%) compared with urban (21.9</a:t>
            </a:r>
            <a:r>
              <a:rPr lang="en-GB" dirty="0" smtClean="0">
                <a:solidFill>
                  <a:schemeClr val="accent3"/>
                </a:solidFill>
                <a:latin typeface="+mn-lt"/>
                <a:ea typeface="ＭＳ Ｐゴシック" charset="0"/>
                <a:cs typeface="Arial"/>
              </a:rPr>
              <a:t>).</a:t>
            </a:r>
          </a:p>
          <a:p>
            <a:pPr marL="0" indent="0" eaLnBrk="1">
              <a:lnSpc>
                <a:spcPct val="140000"/>
              </a:lnSpc>
              <a:buClr>
                <a:srgbClr val="82A29D"/>
              </a:buClr>
              <a:defRPr/>
            </a:pPr>
            <a:endParaRPr lang="en-GB" dirty="0">
              <a:solidFill>
                <a:schemeClr val="accent3"/>
              </a:solidFill>
              <a:latin typeface="+mn-lt"/>
              <a:ea typeface="ＭＳ Ｐゴシック" charset="0"/>
              <a:cs typeface="Arial"/>
            </a:endParaRPr>
          </a:p>
          <a:p>
            <a:pPr marL="0" indent="0" eaLnBrk="1">
              <a:lnSpc>
                <a:spcPct val="140000"/>
              </a:lnSpc>
              <a:buClr>
                <a:srgbClr val="82A29D"/>
              </a:buClr>
              <a:defRPr/>
            </a:pPr>
            <a:r>
              <a:rPr lang="en-GB" dirty="0">
                <a:solidFill>
                  <a:schemeClr val="accent3"/>
                </a:solidFill>
                <a:latin typeface="+mn-lt"/>
                <a:ea typeface="ＭＳ Ｐゴシック" charset="0"/>
                <a:cs typeface="Arial"/>
              </a:rPr>
              <a:t>In rural areas, women were less likely to work the more they agreed with norms justifying wife beating, but in urban areas this trend is </a:t>
            </a:r>
            <a:r>
              <a:rPr lang="en-GB" dirty="0" smtClean="0">
                <a:solidFill>
                  <a:schemeClr val="accent3"/>
                </a:solidFill>
                <a:latin typeface="+mn-lt"/>
                <a:ea typeface="ＭＳ Ｐゴシック" charset="0"/>
                <a:cs typeface="Arial"/>
              </a:rPr>
              <a:t>reversed.</a:t>
            </a:r>
          </a:p>
          <a:p>
            <a:pPr marL="0" indent="0" eaLnBrk="1">
              <a:lnSpc>
                <a:spcPct val="140000"/>
              </a:lnSpc>
              <a:buClr>
                <a:srgbClr val="82A29D"/>
              </a:buClr>
              <a:defRPr/>
            </a:pPr>
            <a:endParaRPr lang="en-GB" dirty="0">
              <a:solidFill>
                <a:schemeClr val="accent3"/>
              </a:solidFill>
              <a:latin typeface="+mn-lt"/>
              <a:ea typeface="ＭＳ Ｐゴシック" charset="0"/>
              <a:cs typeface="Arial"/>
            </a:endParaRPr>
          </a:p>
          <a:p>
            <a:pPr marL="0" indent="0" eaLnBrk="1">
              <a:lnSpc>
                <a:spcPct val="140000"/>
              </a:lnSpc>
              <a:buClr>
                <a:srgbClr val="82A29D"/>
              </a:buClr>
              <a:defRPr/>
            </a:pPr>
            <a:r>
              <a:rPr lang="en-GB" dirty="0">
                <a:solidFill>
                  <a:schemeClr val="accent3"/>
                </a:solidFill>
                <a:latin typeface="+mn-lt"/>
                <a:ea typeface="ＭＳ Ｐゴシック" charset="0"/>
                <a:cs typeface="Arial"/>
              </a:rPr>
              <a:t>The unadjusted odds ratios show that rural women are significantly more likely to experience all forms of violence ever, or in the last year</a:t>
            </a:r>
            <a:r>
              <a:rPr lang="en-GB" dirty="0" smtClean="0">
                <a:solidFill>
                  <a:schemeClr val="accent3"/>
                </a:solidFill>
                <a:latin typeface="+mn-lt"/>
                <a:ea typeface="ＭＳ Ｐゴシック" charset="0"/>
                <a:cs typeface="Arial"/>
              </a:rPr>
              <a:t>.</a:t>
            </a:r>
            <a:endParaRPr lang="en-GB" i="1" dirty="0">
              <a:solidFill>
                <a:schemeClr val="accent3"/>
              </a:solidFill>
              <a:latin typeface="+mn-lt"/>
              <a:ea typeface="ＭＳ Ｐゴシック" charset="0"/>
              <a:cs typeface="Arial"/>
            </a:endParaRPr>
          </a:p>
          <a:p>
            <a:pPr marL="0" indent="0" eaLnBrk="1">
              <a:lnSpc>
                <a:spcPct val="140000"/>
              </a:lnSpc>
              <a:buClr>
                <a:srgbClr val="82A29D"/>
              </a:buClr>
              <a:defRPr/>
            </a:pPr>
            <a:endParaRPr lang="en-US" altLang="en-US" sz="2800" i="1" dirty="0" smtClean="0">
              <a:solidFill>
                <a:schemeClr val="accent3"/>
              </a:solidFill>
            </a:endParaRPr>
          </a:p>
          <a:p>
            <a:pPr marL="0" indent="0" eaLnBrk="1">
              <a:lnSpc>
                <a:spcPct val="140000"/>
              </a:lnSpc>
              <a:buClr>
                <a:srgbClr val="82A29D"/>
              </a:buClr>
              <a:defRPr/>
            </a:pPr>
            <a:endParaRPr lang="en-GB" sz="2800" i="1" dirty="0">
              <a:solidFill>
                <a:schemeClr val="accent4">
                  <a:lumMod val="50000"/>
                </a:schemeClr>
              </a:solidFill>
              <a:latin typeface="+mn-lt"/>
              <a:ea typeface="ＭＳ Ｐゴシック" charset="0"/>
              <a:cs typeface="Arial"/>
              <a:sym typeface="Calibri" charset="0"/>
            </a:endParaRPr>
          </a:p>
        </p:txBody>
      </p:sp>
      <p:sp>
        <p:nvSpPr>
          <p:cNvPr id="2" name="TextBox 1"/>
          <p:cNvSpPr txBox="1"/>
          <p:nvPr/>
        </p:nvSpPr>
        <p:spPr>
          <a:xfrm>
            <a:off x="787400" y="458446"/>
            <a:ext cx="6489700" cy="769441"/>
          </a:xfrm>
          <a:prstGeom prst="rect">
            <a:avLst/>
          </a:prstGeom>
          <a:noFill/>
        </p:spPr>
        <p:txBody>
          <a:bodyPr wrap="square" rtlCol="0">
            <a:spAutoFit/>
          </a:bodyPr>
          <a:lstStyle/>
          <a:p>
            <a:pPr marL="0" indent="0" eaLnBrk="1">
              <a:buClr>
                <a:srgbClr val="6B6C6E"/>
              </a:buClr>
            </a:pPr>
            <a:r>
              <a:rPr lang="en-US" altLang="en-US" sz="4400" b="1" dirty="0">
                <a:solidFill>
                  <a:schemeClr val="accent2"/>
                </a:solidFill>
                <a:latin typeface="Arial" pitchFamily="34" charset="0"/>
                <a:cs typeface="Arial" pitchFamily="34" charset="0"/>
                <a:sym typeface="Arial" pitchFamily="34" charset="0"/>
              </a:rPr>
              <a:t>Out from the </a:t>
            </a:r>
            <a:r>
              <a:rPr lang="en-US" altLang="en-US" sz="4400" b="1" dirty="0" smtClean="0">
                <a:solidFill>
                  <a:schemeClr val="accent2"/>
                </a:solidFill>
                <a:latin typeface="Arial" pitchFamily="34" charset="0"/>
                <a:cs typeface="Arial" pitchFamily="34" charset="0"/>
                <a:sym typeface="Arial" pitchFamily="34" charset="0"/>
              </a:rPr>
              <a:t>state </a:t>
            </a:r>
            <a:r>
              <a:rPr lang="en-US" altLang="en-US" sz="4400" b="1" dirty="0">
                <a:solidFill>
                  <a:schemeClr val="accent2"/>
                </a:solidFill>
                <a:latin typeface="Arial" pitchFamily="34" charset="0"/>
                <a:cs typeface="Arial" pitchFamily="34" charset="0"/>
                <a:sym typeface="Arial" pitchFamily="34" charset="0"/>
              </a:rPr>
              <a:t>level</a:t>
            </a:r>
            <a:endParaRPr lang="en-US" altLang="en-US" sz="4400" b="1" dirty="0">
              <a:solidFill>
                <a:schemeClr val="accent2"/>
              </a:solidFill>
              <a:latin typeface="Arial" pitchFamily="34" charset="0"/>
              <a:cs typeface="Arial" pitchFamily="34" charset="0"/>
            </a:endParaRPr>
          </a:p>
        </p:txBody>
      </p:sp>
      <p:sp>
        <p:nvSpPr>
          <p:cNvPr id="3" name="TextBox 2"/>
          <p:cNvSpPr txBox="1"/>
          <p:nvPr/>
        </p:nvSpPr>
        <p:spPr>
          <a:xfrm>
            <a:off x="660400" y="7683144"/>
            <a:ext cx="7772400" cy="646331"/>
          </a:xfrm>
          <a:prstGeom prst="rect">
            <a:avLst/>
          </a:prstGeom>
          <a:noFill/>
        </p:spPr>
        <p:txBody>
          <a:bodyPr wrap="square" rtlCol="0">
            <a:spAutoFit/>
          </a:bodyPr>
          <a:lstStyle/>
          <a:p>
            <a:pPr marL="342900" indent="-342900">
              <a:buFont typeface="Arial" panose="020B0604020202020204" pitchFamily="34" charset="0"/>
              <a:buChar char="•"/>
            </a:pPr>
            <a:r>
              <a:rPr lang="en-GB" sz="3600" b="1" dirty="0">
                <a:solidFill>
                  <a:schemeClr val="accent3"/>
                </a:solidFill>
                <a:latin typeface="+mn-lt"/>
              </a:rPr>
              <a:t>Challenging social norms</a:t>
            </a:r>
          </a:p>
        </p:txBody>
      </p:sp>
    </p:spTree>
    <p:extLst>
      <p:ext uri="{BB962C8B-B14F-4D97-AF65-F5344CB8AC3E}">
        <p14:creationId xmlns:p14="http://schemas.microsoft.com/office/powerpoint/2010/main" val="5065314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1346200" y="768349"/>
            <a:ext cx="14097000" cy="1212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GB" altLang="en-US" sz="4400" b="1" dirty="0" smtClean="0">
                <a:solidFill>
                  <a:schemeClr val="accent2"/>
                </a:solidFill>
                <a:latin typeface="Arial" pitchFamily="34" charset="0"/>
                <a:cs typeface="Arial" pitchFamily="34" charset="0"/>
                <a:sym typeface="Arial" pitchFamily="34" charset="0"/>
              </a:rPr>
              <a:t>Intersectional </a:t>
            </a:r>
            <a:r>
              <a:rPr lang="en-GB" altLang="en-US" sz="4400" b="1" dirty="0">
                <a:solidFill>
                  <a:schemeClr val="accent2"/>
                </a:solidFill>
                <a:latin typeface="Arial" pitchFamily="34" charset="0"/>
                <a:cs typeface="Arial" pitchFamily="34" charset="0"/>
                <a:sym typeface="Arial" pitchFamily="34" charset="0"/>
              </a:rPr>
              <a:t>Analysis – Pulling out the </a:t>
            </a:r>
            <a:r>
              <a:rPr lang="en-GB" altLang="en-US" sz="4400" b="1" dirty="0" smtClean="0">
                <a:solidFill>
                  <a:schemeClr val="accent2"/>
                </a:solidFill>
                <a:latin typeface="Arial" pitchFamily="34" charset="0"/>
                <a:cs typeface="Arial" pitchFamily="34" charset="0"/>
                <a:sym typeface="Arial" pitchFamily="34" charset="0"/>
              </a:rPr>
              <a:t>Differences</a:t>
            </a:r>
            <a:endParaRPr lang="en-US" altLang="en-US" sz="4400" dirty="0">
              <a:solidFill>
                <a:schemeClr val="accent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1752600"/>
            <a:ext cx="11494802" cy="7132634"/>
          </a:xfrm>
          <a:prstGeom prst="rect">
            <a:avLst/>
          </a:prstGeom>
        </p:spPr>
      </p:pic>
    </p:spTree>
    <p:extLst>
      <p:ext uri="{BB962C8B-B14F-4D97-AF65-F5344CB8AC3E}">
        <p14:creationId xmlns:p14="http://schemas.microsoft.com/office/powerpoint/2010/main" val="23382070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5"/>
          <p:cNvSpPr>
            <a:spLocks/>
          </p:cNvSpPr>
          <p:nvPr/>
        </p:nvSpPr>
        <p:spPr bwMode="auto">
          <a:xfrm>
            <a:off x="1346200" y="768349"/>
            <a:ext cx="13792200" cy="1212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2400">
                <a:solidFill>
                  <a:srgbClr val="000000"/>
                </a:solidFill>
                <a:latin typeface="Calibri" pitchFamily="34" charset="0"/>
                <a:ea typeface="MS PGothic" pitchFamily="34" charset="-128"/>
                <a:sym typeface="Calibri" pitchFamily="34" charset="0"/>
              </a:defRPr>
            </a:lvl1pPr>
            <a:lvl2pPr>
              <a:defRPr sz="2400">
                <a:solidFill>
                  <a:srgbClr val="000000"/>
                </a:solidFill>
                <a:latin typeface="Calibri" pitchFamily="34" charset="0"/>
                <a:ea typeface="MS PGothic" pitchFamily="34" charset="-128"/>
                <a:sym typeface="Calibri" pitchFamily="34" charset="0"/>
              </a:defRPr>
            </a:lvl2pPr>
            <a:lvl3pPr>
              <a:defRPr sz="2400">
                <a:solidFill>
                  <a:srgbClr val="000000"/>
                </a:solidFill>
                <a:latin typeface="Calibri" pitchFamily="34" charset="0"/>
                <a:ea typeface="MS PGothic" pitchFamily="34" charset="-128"/>
                <a:sym typeface="Calibri" pitchFamily="34" charset="0"/>
              </a:defRPr>
            </a:lvl3pPr>
            <a:lvl4pPr>
              <a:defRPr sz="2400">
                <a:solidFill>
                  <a:srgbClr val="000000"/>
                </a:solidFill>
                <a:latin typeface="Calibri" pitchFamily="34" charset="0"/>
                <a:ea typeface="MS PGothic" pitchFamily="34" charset="-128"/>
                <a:sym typeface="Calibri" pitchFamily="34" charset="0"/>
              </a:defRPr>
            </a:lvl4pPr>
            <a:lvl5pPr>
              <a:defRPr sz="2400">
                <a:solidFill>
                  <a:srgbClr val="000000"/>
                </a:solidFill>
                <a:latin typeface="Calibri" pitchFamily="34" charset="0"/>
                <a:ea typeface="MS PGothic" pitchFamily="34" charset="-128"/>
                <a:sym typeface="Calibri" pitchFamily="34" charset="0"/>
              </a:defRPr>
            </a:lvl5pPr>
            <a:lvl6pPr marL="18827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6pPr>
            <a:lvl7pPr marL="23399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7pPr>
            <a:lvl8pPr marL="27971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8pPr>
            <a:lvl9pPr marL="3254375" indent="403225" defTabSz="609600" eaLnBrk="0" fontAlgn="base" hangingPunct="0">
              <a:spcBef>
                <a:spcPct val="0"/>
              </a:spcBef>
              <a:spcAft>
                <a:spcPct val="0"/>
              </a:spcAft>
              <a:defRPr sz="2400">
                <a:solidFill>
                  <a:srgbClr val="000000"/>
                </a:solidFill>
                <a:latin typeface="Calibri" pitchFamily="34" charset="0"/>
                <a:ea typeface="MS PGothic" pitchFamily="34" charset="-128"/>
                <a:sym typeface="Calibri" pitchFamily="34" charset="0"/>
              </a:defRPr>
            </a:lvl9pPr>
          </a:lstStyle>
          <a:p>
            <a:pPr marL="0" indent="0" eaLnBrk="1">
              <a:buClr>
                <a:srgbClr val="6B6C6E"/>
              </a:buClr>
              <a:buFont typeface="Arial Narrow" pitchFamily="34" charset="0"/>
              <a:buNone/>
            </a:pPr>
            <a:r>
              <a:rPr lang="en-GB" altLang="en-US" sz="4400" b="1" dirty="0" smtClean="0">
                <a:solidFill>
                  <a:schemeClr val="accent2"/>
                </a:solidFill>
                <a:latin typeface="Arial" pitchFamily="34" charset="0"/>
                <a:cs typeface="Arial" pitchFamily="34" charset="0"/>
                <a:sym typeface="Arial" pitchFamily="34" charset="0"/>
              </a:rPr>
              <a:t>Intersectional </a:t>
            </a:r>
            <a:r>
              <a:rPr lang="en-GB" altLang="en-US" sz="4400" b="1" dirty="0">
                <a:solidFill>
                  <a:schemeClr val="accent2"/>
                </a:solidFill>
                <a:latin typeface="Arial" pitchFamily="34" charset="0"/>
                <a:cs typeface="Arial" pitchFamily="34" charset="0"/>
                <a:sym typeface="Arial" pitchFamily="34" charset="0"/>
              </a:rPr>
              <a:t>Analysis – Pulling out the </a:t>
            </a:r>
            <a:r>
              <a:rPr lang="en-GB" altLang="en-US" sz="4400" b="1" dirty="0" smtClean="0">
                <a:solidFill>
                  <a:schemeClr val="accent2"/>
                </a:solidFill>
                <a:latin typeface="Arial" pitchFamily="34" charset="0"/>
                <a:cs typeface="Arial" pitchFamily="34" charset="0"/>
                <a:sym typeface="Arial" pitchFamily="34" charset="0"/>
              </a:rPr>
              <a:t>Differences</a:t>
            </a:r>
            <a:endParaRPr lang="en-US" altLang="en-US" sz="4400" dirty="0">
              <a:solidFill>
                <a:schemeClr val="accent2"/>
              </a:solidFill>
            </a:endParaRPr>
          </a:p>
        </p:txBody>
      </p:sp>
      <p:sp>
        <p:nvSpPr>
          <p:cNvPr id="2" name="TextBox 1"/>
          <p:cNvSpPr txBox="1"/>
          <p:nvPr/>
        </p:nvSpPr>
        <p:spPr>
          <a:xfrm>
            <a:off x="1168400" y="1676400"/>
            <a:ext cx="14351000" cy="5632311"/>
          </a:xfrm>
          <a:prstGeom prst="rect">
            <a:avLst/>
          </a:prstGeom>
          <a:noFill/>
        </p:spPr>
        <p:txBody>
          <a:bodyPr wrap="square" rtlCol="0">
            <a:spAutoFit/>
          </a:bodyPr>
          <a:lstStyle/>
          <a:p>
            <a:pPr marL="342900" indent="-342900">
              <a:buFont typeface="Arial" panose="020B0604020202020204" pitchFamily="34" charset="0"/>
              <a:buChar char="•"/>
            </a:pPr>
            <a:endParaRPr lang="en-GB" sz="2800" dirty="0" smtClean="0">
              <a:solidFill>
                <a:schemeClr val="accent4">
                  <a:lumMod val="50000"/>
                </a:schemeClr>
              </a:solidFill>
              <a:latin typeface="+mn-lt"/>
              <a:ea typeface="ＭＳ Ｐゴシック" charset="0"/>
              <a:cs typeface="Arial"/>
            </a:endParaRPr>
          </a:p>
          <a:p>
            <a:pPr marL="342900" indent="-342900">
              <a:buFont typeface="Arial" panose="020B0604020202020204" pitchFamily="34" charset="0"/>
              <a:buChar char="•"/>
            </a:pPr>
            <a:r>
              <a:rPr lang="en-GB" sz="2800" dirty="0" smtClean="0">
                <a:solidFill>
                  <a:schemeClr val="accent4">
                    <a:lumMod val="50000"/>
                  </a:schemeClr>
                </a:solidFill>
                <a:latin typeface="+mn-lt"/>
                <a:ea typeface="ＭＳ Ｐゴシック" charset="0"/>
                <a:cs typeface="Arial"/>
              </a:rPr>
              <a:t>While </a:t>
            </a:r>
            <a:r>
              <a:rPr lang="en-GB" sz="2800" dirty="0">
                <a:solidFill>
                  <a:schemeClr val="accent4">
                    <a:lumMod val="50000"/>
                  </a:schemeClr>
                </a:solidFill>
                <a:latin typeface="+mn-lt"/>
                <a:ea typeface="ＭＳ Ｐゴシック" charset="0"/>
                <a:cs typeface="Arial"/>
              </a:rPr>
              <a:t>most women did not identify a clear link between employment and an increase or decrease the in the occurrence of domestic violence, women’s involvement in paid employment came with a combination of costs and benefits.</a:t>
            </a:r>
          </a:p>
          <a:p>
            <a:pPr marL="0" indent="0"/>
            <a:endParaRPr lang="en-GB" sz="2800" dirty="0">
              <a:solidFill>
                <a:schemeClr val="accent4">
                  <a:lumMod val="50000"/>
                </a:schemeClr>
              </a:solidFill>
              <a:latin typeface="+mn-lt"/>
              <a:ea typeface="ＭＳ Ｐゴシック" charset="0"/>
              <a:cs typeface="Arial"/>
            </a:endParaRPr>
          </a:p>
          <a:p>
            <a:pPr marL="342900" indent="-342900">
              <a:buFont typeface="Arial" panose="020B0604020202020204" pitchFamily="34" charset="0"/>
              <a:buChar char="•"/>
            </a:pPr>
            <a:r>
              <a:rPr lang="en-GB" sz="2800" dirty="0">
                <a:solidFill>
                  <a:schemeClr val="accent4">
                    <a:lumMod val="50000"/>
                  </a:schemeClr>
                </a:solidFill>
                <a:latin typeface="+mn-lt"/>
                <a:ea typeface="ＭＳ Ｐゴシック" charset="0"/>
                <a:cs typeface="Arial"/>
              </a:rPr>
              <a:t>Poor women experience the most acute violence. </a:t>
            </a:r>
          </a:p>
          <a:p>
            <a:pPr marL="0" indent="0"/>
            <a:endParaRPr lang="en-GB" sz="2800" dirty="0">
              <a:solidFill>
                <a:schemeClr val="accent4">
                  <a:lumMod val="50000"/>
                </a:schemeClr>
              </a:solidFill>
              <a:latin typeface="+mn-lt"/>
              <a:ea typeface="ＭＳ Ｐゴシック" charset="0"/>
              <a:cs typeface="Arial"/>
            </a:endParaRPr>
          </a:p>
          <a:p>
            <a:pPr marL="342900" indent="-342900">
              <a:buFont typeface="Arial" panose="020B0604020202020204" pitchFamily="34" charset="0"/>
              <a:buChar char="•"/>
            </a:pPr>
            <a:r>
              <a:rPr lang="en-GB" sz="2800" dirty="0">
                <a:solidFill>
                  <a:schemeClr val="accent4">
                    <a:lumMod val="50000"/>
                  </a:schemeClr>
                </a:solidFill>
                <a:latin typeface="+mn-lt"/>
                <a:ea typeface="ＭＳ Ｐゴシック" charset="0"/>
                <a:cs typeface="Arial"/>
              </a:rPr>
              <a:t>If given the </a:t>
            </a:r>
            <a:r>
              <a:rPr lang="en-GB" sz="2800" dirty="0" smtClean="0">
                <a:solidFill>
                  <a:schemeClr val="accent4">
                    <a:lumMod val="50000"/>
                  </a:schemeClr>
                </a:solidFill>
                <a:latin typeface="+mn-lt"/>
                <a:ea typeface="ＭＳ Ｐゴシック" charset="0"/>
                <a:cs typeface="Arial"/>
              </a:rPr>
              <a:t>choice, </a:t>
            </a:r>
            <a:r>
              <a:rPr lang="en-GB" sz="2800" dirty="0">
                <a:solidFill>
                  <a:schemeClr val="accent4">
                    <a:lumMod val="50000"/>
                  </a:schemeClr>
                </a:solidFill>
                <a:latin typeface="+mn-lt"/>
                <a:ea typeface="ＭＳ Ｐゴシック" charset="0"/>
                <a:cs typeface="Arial"/>
              </a:rPr>
              <a:t>poor women would not work but wealthier women would maintain their careers.</a:t>
            </a:r>
          </a:p>
          <a:p>
            <a:pPr marL="0" indent="0"/>
            <a:endParaRPr lang="en-GB" sz="2800" dirty="0">
              <a:solidFill>
                <a:schemeClr val="accent4">
                  <a:lumMod val="50000"/>
                </a:schemeClr>
              </a:solidFill>
              <a:latin typeface="+mn-lt"/>
              <a:ea typeface="ＭＳ Ｐゴシック" charset="0"/>
              <a:cs typeface="Arial"/>
            </a:endParaRPr>
          </a:p>
          <a:p>
            <a:pPr marL="342900" indent="-342900">
              <a:buFont typeface="Arial" panose="020B0604020202020204" pitchFamily="34" charset="0"/>
              <a:buChar char="•"/>
            </a:pPr>
            <a:r>
              <a:rPr lang="en-GB" sz="2800" dirty="0">
                <a:solidFill>
                  <a:schemeClr val="accent4">
                    <a:lumMod val="50000"/>
                  </a:schemeClr>
                </a:solidFill>
                <a:latin typeface="+mn-lt"/>
                <a:ea typeface="ＭＳ Ｐゴシック" charset="0"/>
                <a:cs typeface="Arial"/>
              </a:rPr>
              <a:t>Professional women experienced less violence at home but had other pressures in particular psychological. </a:t>
            </a:r>
          </a:p>
          <a:p>
            <a:r>
              <a:rPr lang="en-GB" b="1" dirty="0"/>
              <a:t> </a:t>
            </a:r>
            <a:endParaRPr lang="en-GB" dirty="0"/>
          </a:p>
        </p:txBody>
      </p:sp>
    </p:spTree>
    <p:extLst>
      <p:ext uri="{BB962C8B-B14F-4D97-AF65-F5344CB8AC3E}">
        <p14:creationId xmlns:p14="http://schemas.microsoft.com/office/powerpoint/2010/main" val="2672926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1A4DD"/>
      </a:dk1>
      <a:lt1>
        <a:srgbClr val="004990"/>
      </a:lt1>
      <a:dk2>
        <a:srgbClr val="002D62"/>
      </a:dk2>
      <a:lt2>
        <a:srgbClr val="EEECE1"/>
      </a:lt2>
      <a:accent1>
        <a:srgbClr val="FF4B4C"/>
      </a:accent1>
      <a:accent2>
        <a:srgbClr val="F68B1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spDef>
    <a:lnDef>
      <a:spPr bwMode="auto">
        <a:xfrm>
          <a:off x="0" y="0"/>
          <a:ext cx="1" cy="1"/>
        </a:xfrm>
        <a:custGeom>
          <a:avLst/>
          <a:gdLst/>
          <a:ahLst/>
          <a:cxnLst/>
          <a:rect l="0" t="0" r="0" b="0"/>
          <a:pathLst/>
        </a:custGeom>
        <a:solidFill>
          <a:srgbClr val="6095C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96875" marR="0" indent="0" algn="l" defTabSz="6096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alibri" charset="0"/>
            <a:ea typeface="ＭＳ Ｐゴシック" charset="0"/>
            <a:cs typeface="Calibri" charset="0"/>
            <a:sym typeface="Calibri"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3199</TotalTime>
  <Words>420</Words>
  <Application>Microsoft Office PowerPoint</Application>
  <PresentationFormat>Custom</PresentationFormat>
  <Paragraphs>49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Walker</dc:creator>
  <cp:lastModifiedBy>Lorenza Geronimo</cp:lastModifiedBy>
  <cp:revision>95</cp:revision>
  <dcterms:modified xsi:type="dcterms:W3CDTF">2017-03-09T14:04:00Z</dcterms:modified>
</cp:coreProperties>
</file>