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6" r:id="rId10"/>
    <p:sldId id="264" r:id="rId11"/>
    <p:sldId id="265" r:id="rId12"/>
  </p:sldIdLst>
  <p:sldSz cx="12192000" cy="6858000"/>
  <p:notesSz cx="6858000" cy="9144000"/>
  <p:embeddedFontLst>
    <p:embeddedFont>
      <p:font typeface="Calibri" panose="020F0502020204030204" pitchFamily="34" charset="0"/>
      <p:regular r:id="rId14"/>
      <p:bold r:id="rId15"/>
      <p:italic r:id="rId16"/>
      <p:boldItalic r:id="rId17"/>
    </p:embeddedFont>
    <p:embeddedFont>
      <p:font typeface="Source Sans Pro" panose="020B0503030403020204" pitchFamily="34" charset="0"/>
      <p:regular r:id="rId18"/>
      <p:bold r:id="rId19"/>
      <p:italic r:id="rId20"/>
      <p:boldItalic r:id="rId21"/>
    </p:embeddedFont>
    <p:embeddedFont>
      <p:font typeface="Source Sans Pro SemiBold" panose="020B0603030403020204" pitchFamily="34"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9" roundtripDataSignature="AMtx7mgbzb5s7ldvZXwfmyI8OtxVWykwF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0461E0E-85BC-42E9-AF98-2D36928FF67B}">
  <a:tblStyle styleId="{60461E0E-85BC-42E9-AF98-2D36928FF67B}"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a:tcStyle>
        <a:tcBdr/>
        <a:fill>
          <a:solidFill>
            <a:srgbClr val="D0DEEF"/>
          </a:solidFill>
        </a:fill>
      </a:tcStyle>
    </a:band1H>
    <a:band2H>
      <a:tcTxStyle/>
      <a:tcStyle>
        <a:tcBdr/>
      </a:tcStyle>
    </a:band2H>
    <a:band1V>
      <a:tcTxStyle/>
      <a:tcStyle>
        <a:tcBdr/>
        <a:fill>
          <a:solidFill>
            <a:srgbClr val="D0DEEF"/>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7"/>
    <p:restoredTop sz="94663"/>
  </p:normalViewPr>
  <p:slideViewPr>
    <p:cSldViewPr snapToGrid="0" showGuides="1">
      <p:cViewPr varScale="1">
        <p:scale>
          <a:sx n="68" d="100"/>
          <a:sy n="68" d="100"/>
        </p:scale>
        <p:origin x="792"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1a18813285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g1a18813285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1a18813285e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7" name="Google Shape;167;g1a18813285e_0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1a18813285e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8" name="Google Shape;178;g1a18813285e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3" name="Google Shape;9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1a18813285e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5" name="Google Shape;105;g1a18813285e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1a18813285e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7" name="Google Shape;117;g1a18813285e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1a18813285e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g1a18813285e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1a18813285e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6" name="Google Shape;136;g1a18813285e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1a18813285e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 name="Google Shape;144;g1a18813285e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1a18813285e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g1a18813285e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1a18813285e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7" name="Google Shape;167;g1a18813285e_0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739189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1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3"/>
        <p:cNvGrpSpPr/>
        <p:nvPr/>
      </p:nvGrpSpPr>
      <p:grpSpPr>
        <a:xfrm>
          <a:off x="0" y="0"/>
          <a:ext cx="0" cy="0"/>
          <a:chOff x="0" y="0"/>
          <a:chExt cx="0" cy="0"/>
        </a:xfrm>
      </p:grpSpPr>
      <p:sp>
        <p:nvSpPr>
          <p:cNvPr id="24" name="Google Shape;24;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1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0"/>
        <p:cNvGrpSpPr/>
        <p:nvPr/>
      </p:nvGrpSpPr>
      <p:grpSpPr>
        <a:xfrm>
          <a:off x="0" y="0"/>
          <a:ext cx="0" cy="0"/>
          <a:chOff x="0" y="0"/>
          <a:chExt cx="0" cy="0"/>
        </a:xfrm>
      </p:grpSpPr>
      <p:sp>
        <p:nvSpPr>
          <p:cNvPr id="31" name="Google Shape;31;p1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1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3" name="Google Shape;33;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1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1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1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1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0"/>
          <p:cNvSpPr>
            <a:spLocks noGrp="1"/>
          </p:cNvSpPr>
          <p:nvPr>
            <p:ph type="pic" idx="2"/>
          </p:nvPr>
        </p:nvSpPr>
        <p:spPr>
          <a:xfrm>
            <a:off x="5183188" y="987425"/>
            <a:ext cx="6172200" cy="4873625"/>
          </a:xfrm>
          <a:prstGeom prst="rect">
            <a:avLst/>
          </a:prstGeom>
          <a:noFill/>
          <a:ln>
            <a:noFill/>
          </a:ln>
        </p:spPr>
      </p:sp>
      <p:sp>
        <p:nvSpPr>
          <p:cNvPr id="64" name="Google Shape;64;p2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g1a18813285e_0_0"/>
          <p:cNvPicPr preferRelativeResize="0"/>
          <p:nvPr/>
        </p:nvPicPr>
        <p:blipFill rotWithShape="1">
          <a:blip r:embed="rId3">
            <a:alphaModFix/>
          </a:blip>
          <a:srcRect l="31531" t="760" r="18411" b="16526"/>
          <a:stretch/>
        </p:blipFill>
        <p:spPr>
          <a:xfrm>
            <a:off x="8781538" y="2281824"/>
            <a:ext cx="3410473" cy="2746249"/>
          </a:xfrm>
          <a:prstGeom prst="rect">
            <a:avLst/>
          </a:prstGeom>
          <a:noFill/>
          <a:ln>
            <a:noFill/>
          </a:ln>
        </p:spPr>
      </p:pic>
      <p:sp>
        <p:nvSpPr>
          <p:cNvPr id="85" name="Google Shape;85;g1a18813285e_0_0"/>
          <p:cNvSpPr txBox="1"/>
          <p:nvPr/>
        </p:nvSpPr>
        <p:spPr>
          <a:xfrm>
            <a:off x="777426" y="1605000"/>
            <a:ext cx="5391000" cy="3648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4500">
                <a:solidFill>
                  <a:srgbClr val="621360"/>
                </a:solidFill>
                <a:latin typeface="Source Sans Pro SemiBold"/>
                <a:ea typeface="Source Sans Pro SemiBold"/>
                <a:cs typeface="Source Sans Pro SemiBold"/>
                <a:sym typeface="Source Sans Pro SemiBold"/>
              </a:rPr>
              <a:t>Tackling VAWG in times of conflict: </a:t>
            </a:r>
            <a:r>
              <a:rPr lang="en-GB" sz="4500">
                <a:solidFill>
                  <a:srgbClr val="009EE2"/>
                </a:solidFill>
                <a:latin typeface="Source Sans Pro SemiBold"/>
                <a:ea typeface="Source Sans Pro SemiBold"/>
                <a:cs typeface="Source Sans Pro SemiBold"/>
                <a:sym typeface="Source Sans Pro SemiBold"/>
              </a:rPr>
              <a:t>responding to </a:t>
            </a:r>
            <a:br>
              <a:rPr lang="en-GB" sz="4500">
                <a:solidFill>
                  <a:srgbClr val="009EE2"/>
                </a:solidFill>
                <a:latin typeface="Source Sans Pro SemiBold"/>
                <a:ea typeface="Source Sans Pro SemiBold"/>
                <a:cs typeface="Source Sans Pro SemiBold"/>
                <a:sym typeface="Source Sans Pro SemiBold"/>
              </a:rPr>
            </a:br>
            <a:r>
              <a:rPr lang="en-GB" sz="4500">
                <a:solidFill>
                  <a:srgbClr val="009EE2"/>
                </a:solidFill>
                <a:latin typeface="Source Sans Pro SemiBold"/>
                <a:ea typeface="Source Sans Pro SemiBold"/>
                <a:cs typeface="Source Sans Pro SemiBold"/>
                <a:sym typeface="Source Sans Pro SemiBold"/>
              </a:rPr>
              <a:t>youth voices from South Sudan</a:t>
            </a:r>
            <a:endParaRPr sz="4500">
              <a:solidFill>
                <a:srgbClr val="009EE2"/>
              </a:solidFill>
              <a:latin typeface="Source Sans Pro SemiBold"/>
              <a:ea typeface="Source Sans Pro SemiBold"/>
              <a:cs typeface="Source Sans Pro SemiBold"/>
              <a:sym typeface="Source Sans Pro SemiBold"/>
            </a:endParaRPr>
          </a:p>
        </p:txBody>
      </p:sp>
      <p:sp>
        <p:nvSpPr>
          <p:cNvPr id="86" name="Google Shape;86;g1a18813285e_0_0"/>
          <p:cNvSpPr/>
          <p:nvPr/>
        </p:nvSpPr>
        <p:spPr>
          <a:xfrm>
            <a:off x="8781575" y="0"/>
            <a:ext cx="3410400" cy="2281800"/>
          </a:xfrm>
          <a:prstGeom prst="rect">
            <a:avLst/>
          </a:prstGeom>
          <a:solidFill>
            <a:srgbClr val="6213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g1a18813285e_0_0"/>
          <p:cNvSpPr/>
          <p:nvPr/>
        </p:nvSpPr>
        <p:spPr>
          <a:xfrm>
            <a:off x="8781575" y="4576200"/>
            <a:ext cx="3410400" cy="2281800"/>
          </a:xfrm>
          <a:prstGeom prst="rect">
            <a:avLst/>
          </a:prstGeom>
          <a:solidFill>
            <a:srgbClr val="009E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g1a18813285e_0_0"/>
          <p:cNvSpPr txBox="1"/>
          <p:nvPr/>
        </p:nvSpPr>
        <p:spPr>
          <a:xfrm>
            <a:off x="777425" y="5441800"/>
            <a:ext cx="5679600" cy="861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200" b="1">
                <a:solidFill>
                  <a:srgbClr val="621360"/>
                </a:solidFill>
                <a:latin typeface="Source Sans Pro"/>
                <a:ea typeface="Source Sans Pro"/>
                <a:cs typeface="Source Sans Pro"/>
                <a:sym typeface="Source Sans Pro"/>
              </a:rPr>
              <a:t>Presenter Name:</a:t>
            </a:r>
            <a:br>
              <a:rPr lang="en-GB" sz="2200" b="1">
                <a:solidFill>
                  <a:srgbClr val="621360"/>
                </a:solidFill>
                <a:latin typeface="Source Sans Pro"/>
                <a:ea typeface="Source Sans Pro"/>
                <a:cs typeface="Source Sans Pro"/>
                <a:sym typeface="Source Sans Pro"/>
              </a:rPr>
            </a:br>
            <a:r>
              <a:rPr lang="en-GB" sz="2200" b="1">
                <a:solidFill>
                  <a:srgbClr val="009EE2"/>
                </a:solidFill>
                <a:latin typeface="Source Sans Pro"/>
                <a:ea typeface="Source Sans Pro"/>
                <a:cs typeface="Source Sans Pro"/>
                <a:sym typeface="Source Sans Pro"/>
              </a:rPr>
              <a:t>Date:</a:t>
            </a:r>
            <a:endParaRPr sz="2200" b="1">
              <a:solidFill>
                <a:srgbClr val="009EE2"/>
              </a:solidFill>
              <a:latin typeface="Source Sans Pro"/>
              <a:ea typeface="Source Sans Pro"/>
              <a:cs typeface="Source Sans Pro"/>
              <a:sym typeface="Source Sans Pro"/>
            </a:endParaRPr>
          </a:p>
        </p:txBody>
      </p:sp>
      <p:pic>
        <p:nvPicPr>
          <p:cNvPr id="89" name="Google Shape;89;g1a18813285e_0_0"/>
          <p:cNvPicPr preferRelativeResize="0"/>
          <p:nvPr/>
        </p:nvPicPr>
        <p:blipFill rotWithShape="1">
          <a:blip r:embed="rId4">
            <a:alphaModFix/>
          </a:blip>
          <a:srcRect t="33071" b="29588"/>
          <a:stretch/>
        </p:blipFill>
        <p:spPr>
          <a:xfrm>
            <a:off x="603713" y="214026"/>
            <a:ext cx="2114658" cy="789587"/>
          </a:xfrm>
          <a:prstGeom prst="rect">
            <a:avLst/>
          </a:prstGeom>
          <a:noFill/>
          <a:ln>
            <a:noFill/>
          </a:ln>
        </p:spPr>
      </p:pic>
      <p:pic>
        <p:nvPicPr>
          <p:cNvPr id="90" name="Google Shape;90;g1a18813285e_0_0"/>
          <p:cNvPicPr preferRelativeResize="0"/>
          <p:nvPr/>
        </p:nvPicPr>
        <p:blipFill rotWithShape="1">
          <a:blip r:embed="rId5">
            <a:alphaModFix/>
          </a:blip>
          <a:srcRect l="17301" t="27500" r="17137" b="29503"/>
          <a:stretch/>
        </p:blipFill>
        <p:spPr>
          <a:xfrm>
            <a:off x="5240453" y="119858"/>
            <a:ext cx="1513262" cy="977923"/>
          </a:xfrm>
          <a:prstGeom prst="rect">
            <a:avLst/>
          </a:prstGeom>
          <a:noFill/>
          <a:ln>
            <a:noFill/>
          </a:ln>
        </p:spPr>
      </p:pic>
      <p:pic>
        <p:nvPicPr>
          <p:cNvPr id="3" name="Picture 2" descr="Text&#10;&#10;Description automatically generated">
            <a:extLst>
              <a:ext uri="{FF2B5EF4-FFF2-40B4-BE49-F238E27FC236}">
                <a16:creationId xmlns:a16="http://schemas.microsoft.com/office/drawing/2014/main" id="{126EEF70-B69A-A969-505B-29817F1E40E8}"/>
              </a:ext>
            </a:extLst>
          </p:cNvPr>
          <p:cNvPicPr>
            <a:picLocks noChangeAspect="1"/>
          </p:cNvPicPr>
          <p:nvPr/>
        </p:nvPicPr>
        <p:blipFill>
          <a:blip r:embed="rId6"/>
          <a:stretch>
            <a:fillRect/>
          </a:stretch>
        </p:blipFill>
        <p:spPr>
          <a:xfrm>
            <a:off x="2582695" y="177869"/>
            <a:ext cx="1221026" cy="861900"/>
          </a:xfrm>
          <a:prstGeom prst="rect">
            <a:avLst/>
          </a:prstGeom>
        </p:spPr>
      </p:pic>
      <p:pic>
        <p:nvPicPr>
          <p:cNvPr id="5" name="Picture 4" descr="A picture containing logo&#10;&#10;Description automatically generated">
            <a:extLst>
              <a:ext uri="{FF2B5EF4-FFF2-40B4-BE49-F238E27FC236}">
                <a16:creationId xmlns:a16="http://schemas.microsoft.com/office/drawing/2014/main" id="{3A83F1D1-27B5-FD08-D7DA-B840B98DE3BF}"/>
              </a:ext>
            </a:extLst>
          </p:cNvPr>
          <p:cNvPicPr>
            <a:picLocks noChangeAspect="1"/>
          </p:cNvPicPr>
          <p:nvPr/>
        </p:nvPicPr>
        <p:blipFill>
          <a:blip r:embed="rId7"/>
          <a:stretch>
            <a:fillRect/>
          </a:stretch>
        </p:blipFill>
        <p:spPr>
          <a:xfrm>
            <a:off x="3783437" y="352765"/>
            <a:ext cx="1667076" cy="51210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621360"/>
        </a:solidFill>
        <a:effectLst/>
      </p:bgPr>
    </p:bg>
    <p:spTree>
      <p:nvGrpSpPr>
        <p:cNvPr id="1" name="Shape 168"/>
        <p:cNvGrpSpPr/>
        <p:nvPr/>
      </p:nvGrpSpPr>
      <p:grpSpPr>
        <a:xfrm>
          <a:off x="0" y="0"/>
          <a:ext cx="0" cy="0"/>
          <a:chOff x="0" y="0"/>
          <a:chExt cx="0" cy="0"/>
        </a:xfrm>
      </p:grpSpPr>
      <p:sp>
        <p:nvSpPr>
          <p:cNvPr id="169" name="Google Shape;169;g1a18813285e_0_97"/>
          <p:cNvSpPr/>
          <p:nvPr/>
        </p:nvSpPr>
        <p:spPr>
          <a:xfrm>
            <a:off x="-22350" y="0"/>
            <a:ext cx="12236700" cy="712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g1a18813285e_0_97"/>
          <p:cNvSpPr txBox="1">
            <a:spLocks noGrp="1"/>
          </p:cNvSpPr>
          <p:nvPr>
            <p:ph type="title"/>
          </p:nvPr>
        </p:nvSpPr>
        <p:spPr>
          <a:xfrm>
            <a:off x="505412" y="-39600"/>
            <a:ext cx="10610100" cy="752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GB" sz="3000">
                <a:solidFill>
                  <a:srgbClr val="009EE2"/>
                </a:solidFill>
                <a:latin typeface="Source Sans Pro SemiBold"/>
                <a:ea typeface="Source Sans Pro SemiBold"/>
                <a:cs typeface="Source Sans Pro SemiBold"/>
                <a:sym typeface="Source Sans Pro SemiBold"/>
              </a:rPr>
              <a:t>Story </a:t>
            </a:r>
            <a:r>
              <a:rPr lang="en-GB" sz="2900">
                <a:solidFill>
                  <a:srgbClr val="009EE2"/>
                </a:solidFill>
                <a:latin typeface="Source Sans Pro SemiBold"/>
                <a:ea typeface="Source Sans Pro SemiBold"/>
                <a:cs typeface="Source Sans Pro SemiBold"/>
                <a:sym typeface="Source Sans Pro SemiBold"/>
              </a:rPr>
              <a:t>Circles</a:t>
            </a:r>
            <a:r>
              <a:rPr lang="en-GB" sz="3000">
                <a:solidFill>
                  <a:srgbClr val="009EE2"/>
                </a:solidFill>
                <a:latin typeface="Source Sans Pro SemiBold"/>
                <a:ea typeface="Source Sans Pro SemiBold"/>
                <a:cs typeface="Source Sans Pro SemiBold"/>
                <a:sym typeface="Source Sans Pro SemiBold"/>
              </a:rPr>
              <a:t>: Findings (Session III: Conflict and Violence)</a:t>
            </a:r>
            <a:endParaRPr sz="4200">
              <a:solidFill>
                <a:srgbClr val="009EE2"/>
              </a:solidFill>
              <a:latin typeface="Source Sans Pro SemiBold"/>
              <a:ea typeface="Source Sans Pro SemiBold"/>
              <a:cs typeface="Source Sans Pro SemiBold"/>
              <a:sym typeface="Source Sans Pro SemiBold"/>
            </a:endParaRPr>
          </a:p>
        </p:txBody>
      </p:sp>
      <p:cxnSp>
        <p:nvCxnSpPr>
          <p:cNvPr id="171" name="Google Shape;171;g1a18813285e_0_97"/>
          <p:cNvCxnSpPr/>
          <p:nvPr/>
        </p:nvCxnSpPr>
        <p:spPr>
          <a:xfrm>
            <a:off x="-22350" y="751450"/>
            <a:ext cx="12236700" cy="25200"/>
          </a:xfrm>
          <a:prstGeom prst="straightConnector1">
            <a:avLst/>
          </a:prstGeom>
          <a:noFill/>
          <a:ln w="38100" cap="flat" cmpd="sng">
            <a:solidFill>
              <a:schemeClr val="lt2"/>
            </a:solidFill>
            <a:prstDash val="solid"/>
            <a:round/>
            <a:headEnd type="none" w="med" len="med"/>
            <a:tailEnd type="none" w="med" len="med"/>
          </a:ln>
        </p:spPr>
      </p:cxnSp>
      <p:cxnSp>
        <p:nvCxnSpPr>
          <p:cNvPr id="172" name="Google Shape;172;g1a18813285e_0_97"/>
          <p:cNvCxnSpPr/>
          <p:nvPr/>
        </p:nvCxnSpPr>
        <p:spPr>
          <a:xfrm>
            <a:off x="-22350" y="815600"/>
            <a:ext cx="12236700" cy="25200"/>
          </a:xfrm>
          <a:prstGeom prst="straightConnector1">
            <a:avLst/>
          </a:prstGeom>
          <a:noFill/>
          <a:ln w="38100" cap="flat" cmpd="sng">
            <a:solidFill>
              <a:srgbClr val="009EE2"/>
            </a:solidFill>
            <a:prstDash val="solid"/>
            <a:round/>
            <a:headEnd type="none" w="med" len="med"/>
            <a:tailEnd type="none" w="med" len="med"/>
          </a:ln>
        </p:spPr>
      </p:cxnSp>
      <p:graphicFrame>
        <p:nvGraphicFramePr>
          <p:cNvPr id="173" name="Google Shape;173;g1a18813285e_0_97"/>
          <p:cNvGraphicFramePr/>
          <p:nvPr>
            <p:extLst>
              <p:ext uri="{D42A27DB-BD31-4B8C-83A1-F6EECF244321}">
                <p14:modId xmlns:p14="http://schemas.microsoft.com/office/powerpoint/2010/main" val="3842399124"/>
              </p:ext>
            </p:extLst>
          </p:nvPr>
        </p:nvGraphicFramePr>
        <p:xfrm>
          <a:off x="683625" y="1336650"/>
          <a:ext cx="10824750" cy="3633275"/>
        </p:xfrm>
        <a:graphic>
          <a:graphicData uri="http://schemas.openxmlformats.org/drawingml/2006/table">
            <a:tbl>
              <a:tblPr firstRow="1" bandRow="1">
                <a:noFill/>
                <a:tableStyleId>{60461E0E-85BC-42E9-AF98-2D36928FF67B}</a:tableStyleId>
              </a:tblPr>
              <a:tblGrid>
                <a:gridCol w="10824750">
                  <a:extLst>
                    <a:ext uri="{9D8B030D-6E8A-4147-A177-3AD203B41FA5}">
                      <a16:colId xmlns:a16="http://schemas.microsoft.com/office/drawing/2014/main" val="20000"/>
                    </a:ext>
                  </a:extLst>
                </a:gridCol>
              </a:tblGrid>
              <a:tr h="3633275">
                <a:tc>
                  <a:txBody>
                    <a:bodyPr/>
                    <a:lstStyle/>
                    <a:p>
                      <a:pPr marL="285750" marR="0" lvl="0" indent="-304800" algn="l" rtl="0">
                        <a:lnSpc>
                          <a:spcPct val="117000"/>
                        </a:lnSpc>
                        <a:spcBef>
                          <a:spcPts val="0"/>
                        </a:spcBef>
                        <a:spcAft>
                          <a:spcPts val="900"/>
                        </a:spcAft>
                        <a:buClr>
                          <a:srgbClr val="621360"/>
                        </a:buClr>
                        <a:buSzPts val="2100"/>
                        <a:buFont typeface="Source Sans Pro SemiBold"/>
                        <a:buChar char="•"/>
                      </a:pPr>
                      <a:r>
                        <a:rPr lang="en-GB" sz="2100" b="0" dirty="0">
                          <a:solidFill>
                            <a:srgbClr val="621360"/>
                          </a:solidFill>
                          <a:latin typeface="Source Sans Pro SemiBold"/>
                          <a:ea typeface="Source Sans Pro SemiBold"/>
                          <a:cs typeface="Source Sans Pro SemiBold"/>
                          <a:sym typeface="Source Sans Pro SemiBold"/>
                        </a:rPr>
                        <a:t>Dominant coping mechanisms include submissiveness, staying silent and relying on God / religion for ultimate justice; applying religious discourse to claim justice and transform bad norms; nostalgia for ”good cultural norms”; attempting to seek justice at police or courts; advocacy and speaking out through NGOs and media. </a:t>
                      </a:r>
                      <a:endParaRPr sz="2100" b="0" dirty="0">
                        <a:solidFill>
                          <a:srgbClr val="621360"/>
                        </a:solidFill>
                        <a:latin typeface="Source Sans Pro SemiBold"/>
                        <a:ea typeface="Source Sans Pro SemiBold"/>
                        <a:cs typeface="Source Sans Pro SemiBold"/>
                        <a:sym typeface="Source Sans Pro SemiBold"/>
                      </a:endParaRPr>
                    </a:p>
                    <a:p>
                      <a:pPr marL="285750" marR="0" lvl="0" indent="-304800" algn="l" rtl="0">
                        <a:lnSpc>
                          <a:spcPct val="117000"/>
                        </a:lnSpc>
                        <a:spcBef>
                          <a:spcPts val="0"/>
                        </a:spcBef>
                        <a:spcAft>
                          <a:spcPts val="900"/>
                        </a:spcAft>
                        <a:buClr>
                          <a:srgbClr val="621360"/>
                        </a:buClr>
                        <a:buSzPts val="2100"/>
                        <a:buFont typeface="Source Sans Pro SemiBold"/>
                        <a:buChar char="•"/>
                      </a:pPr>
                      <a:r>
                        <a:rPr lang="en-GB" sz="2100" b="0" dirty="0">
                          <a:solidFill>
                            <a:srgbClr val="621360"/>
                          </a:solidFill>
                          <a:latin typeface="Source Sans Pro SemiBold"/>
                          <a:ea typeface="Source Sans Pro SemiBold"/>
                          <a:cs typeface="Source Sans Pro SemiBold"/>
                          <a:sym typeface="Source Sans Pro SemiBold"/>
                        </a:rPr>
                        <a:t>Government is criticized by many for inaction and retreating from responsibility. </a:t>
                      </a:r>
                      <a:endParaRPr sz="2100" b="0" dirty="0">
                        <a:solidFill>
                          <a:srgbClr val="621360"/>
                        </a:solidFill>
                        <a:latin typeface="Source Sans Pro SemiBold"/>
                        <a:ea typeface="Source Sans Pro SemiBold"/>
                        <a:cs typeface="Source Sans Pro SemiBold"/>
                        <a:sym typeface="Source Sans Pro SemiBold"/>
                      </a:endParaRPr>
                    </a:p>
                    <a:p>
                      <a:pPr marL="285750" marR="0" lvl="0" indent="-304800" algn="l" rtl="0">
                        <a:lnSpc>
                          <a:spcPct val="117000"/>
                        </a:lnSpc>
                        <a:spcBef>
                          <a:spcPts val="0"/>
                        </a:spcBef>
                        <a:spcAft>
                          <a:spcPts val="900"/>
                        </a:spcAft>
                        <a:buClr>
                          <a:srgbClr val="621360"/>
                        </a:buClr>
                        <a:buSzPts val="2100"/>
                        <a:buFont typeface="Source Sans Pro SemiBold"/>
                        <a:buChar char="•"/>
                      </a:pPr>
                      <a:r>
                        <a:rPr lang="en-GB" sz="2100" b="0" dirty="0">
                          <a:solidFill>
                            <a:srgbClr val="621360"/>
                          </a:solidFill>
                          <a:latin typeface="Source Sans Pro SemiBold"/>
                          <a:ea typeface="Source Sans Pro SemiBold"/>
                          <a:cs typeface="Source Sans Pro SemiBold"/>
                          <a:sym typeface="Source Sans Pro SemiBold"/>
                        </a:rPr>
                        <a:t>Some people have adopted “NGO-speak” as part of their vocabulary and world view, but there is also awareness that this is happening (“my husband has beaten me bad”).</a:t>
                      </a:r>
                      <a:endParaRPr sz="2100" b="0" dirty="0">
                        <a:solidFill>
                          <a:srgbClr val="621360"/>
                        </a:solidFill>
                        <a:latin typeface="Source Sans Pro SemiBold"/>
                        <a:ea typeface="Source Sans Pro SemiBold"/>
                        <a:cs typeface="Source Sans Pro SemiBold"/>
                        <a:sym typeface="Source Sans Pro SemiBold"/>
                      </a:endParaRPr>
                    </a:p>
                  </a:txBody>
                  <a:tcPr marL="91450" marR="91450" marT="45725" marB="45725">
                    <a:lnL w="9525" cap="flat" cmpd="sng">
                      <a:solidFill>
                        <a:schemeClr val="lt1"/>
                      </a:solidFill>
                      <a:prstDash val="solid"/>
                      <a:round/>
                      <a:headEnd type="none" w="sm" len="sm"/>
                      <a:tailEnd type="none" w="sm" len="sm"/>
                    </a:lnL>
                    <a:lnR w="9525" cap="flat" cmpd="sng">
                      <a:solidFill>
                        <a:srgbClr val="621360"/>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FFFFF"/>
                    </a:solidFill>
                  </a:tcPr>
                </a:tc>
                <a:extLst>
                  <a:ext uri="{0D108BD9-81ED-4DB2-BD59-A6C34878D82A}">
                    <a16:rowId xmlns:a16="http://schemas.microsoft.com/office/drawing/2014/main" val="10000"/>
                  </a:ext>
                </a:extLst>
              </a:tr>
            </a:tbl>
          </a:graphicData>
        </a:graphic>
      </p:graphicFrame>
      <p:pic>
        <p:nvPicPr>
          <p:cNvPr id="174" name="Google Shape;174;g1a18813285e_0_97"/>
          <p:cNvPicPr preferRelativeResize="0"/>
          <p:nvPr/>
        </p:nvPicPr>
        <p:blipFill rotWithShape="1">
          <a:blip r:embed="rId3">
            <a:alphaModFix/>
          </a:blip>
          <a:srcRect t="33071" b="29588"/>
          <a:stretch/>
        </p:blipFill>
        <p:spPr>
          <a:xfrm>
            <a:off x="10184331" y="162152"/>
            <a:ext cx="1208910" cy="451393"/>
          </a:xfrm>
          <a:prstGeom prst="rect">
            <a:avLst/>
          </a:prstGeom>
          <a:noFill/>
          <a:ln>
            <a:noFill/>
          </a:ln>
        </p:spPr>
      </p:pic>
      <p:pic>
        <p:nvPicPr>
          <p:cNvPr id="175" name="Google Shape;175;g1a18813285e_0_97"/>
          <p:cNvPicPr preferRelativeResize="0"/>
          <p:nvPr/>
        </p:nvPicPr>
        <p:blipFill rotWithShape="1">
          <a:blip r:embed="rId4">
            <a:alphaModFix/>
          </a:blip>
          <a:srcRect l="17301" t="27500" r="17137" b="29503"/>
          <a:stretch/>
        </p:blipFill>
        <p:spPr>
          <a:xfrm>
            <a:off x="11231059" y="98945"/>
            <a:ext cx="792520" cy="51215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9EFF7"/>
        </a:solidFill>
        <a:effectLst/>
      </p:bgPr>
    </p:bg>
    <p:spTree>
      <p:nvGrpSpPr>
        <p:cNvPr id="1" name="Shape 179"/>
        <p:cNvGrpSpPr/>
        <p:nvPr/>
      </p:nvGrpSpPr>
      <p:grpSpPr>
        <a:xfrm>
          <a:off x="0" y="0"/>
          <a:ext cx="0" cy="0"/>
          <a:chOff x="0" y="0"/>
          <a:chExt cx="0" cy="0"/>
        </a:xfrm>
      </p:grpSpPr>
      <p:sp>
        <p:nvSpPr>
          <p:cNvPr id="180" name="Google Shape;180;g1a18813285e_0_76"/>
          <p:cNvSpPr/>
          <p:nvPr/>
        </p:nvSpPr>
        <p:spPr>
          <a:xfrm>
            <a:off x="-22350" y="0"/>
            <a:ext cx="12236700" cy="712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g1a18813285e_0_76"/>
          <p:cNvSpPr txBox="1">
            <a:spLocks noGrp="1"/>
          </p:cNvSpPr>
          <p:nvPr>
            <p:ph type="title"/>
          </p:nvPr>
        </p:nvSpPr>
        <p:spPr>
          <a:xfrm>
            <a:off x="505412" y="-39600"/>
            <a:ext cx="10610100" cy="752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GB" sz="3200">
                <a:solidFill>
                  <a:srgbClr val="009EE2"/>
                </a:solidFill>
                <a:latin typeface="Source Sans Pro SemiBold"/>
                <a:ea typeface="Source Sans Pro SemiBold"/>
                <a:cs typeface="Source Sans Pro SemiBold"/>
                <a:sym typeface="Source Sans Pro SemiBold"/>
              </a:rPr>
              <a:t>Recommendations</a:t>
            </a:r>
            <a:endParaRPr>
              <a:solidFill>
                <a:srgbClr val="009EE2"/>
              </a:solidFill>
              <a:latin typeface="Source Sans Pro SemiBold"/>
              <a:ea typeface="Source Sans Pro SemiBold"/>
              <a:cs typeface="Source Sans Pro SemiBold"/>
              <a:sym typeface="Source Sans Pro SemiBold"/>
            </a:endParaRPr>
          </a:p>
        </p:txBody>
      </p:sp>
      <p:sp>
        <p:nvSpPr>
          <p:cNvPr id="182" name="Google Shape;182;g1a18813285e_0_76"/>
          <p:cNvSpPr txBox="1">
            <a:spLocks noGrp="1"/>
          </p:cNvSpPr>
          <p:nvPr>
            <p:ph type="body" idx="1"/>
          </p:nvPr>
        </p:nvSpPr>
        <p:spPr>
          <a:xfrm>
            <a:off x="5000262" y="915684"/>
            <a:ext cx="7191737" cy="5942316"/>
          </a:xfrm>
          <a:prstGeom prst="rect">
            <a:avLst/>
          </a:prstGeom>
          <a:noFill/>
          <a:ln>
            <a:noFill/>
          </a:ln>
        </p:spPr>
        <p:txBody>
          <a:bodyPr spcFirstLastPara="1" wrap="square" lIns="91425" tIns="45700" rIns="91425" bIns="45700" anchor="t" anchorCtr="0">
            <a:noAutofit/>
          </a:bodyPr>
          <a:lstStyle/>
          <a:p>
            <a:pPr marL="719999" lvl="0" indent="-474299" algn="l" rtl="0">
              <a:lnSpc>
                <a:spcPct val="115000"/>
              </a:lnSpc>
              <a:spcBef>
                <a:spcPts val="1000"/>
              </a:spcBef>
              <a:spcAft>
                <a:spcPts val="0"/>
              </a:spcAft>
              <a:buClr>
                <a:srgbClr val="621360"/>
              </a:buClr>
              <a:buSzPts val="1800"/>
              <a:buFont typeface="Source Sans Pro SemiBold"/>
              <a:buChar char="•"/>
            </a:pPr>
            <a:r>
              <a:rPr lang="en-GB" sz="1800" dirty="0">
                <a:solidFill>
                  <a:srgbClr val="621360"/>
                </a:solidFill>
                <a:latin typeface="Source Sans Pro SemiBold"/>
                <a:ea typeface="Source Sans Pro SemiBold"/>
                <a:cs typeface="Source Sans Pro SemiBold"/>
                <a:sym typeface="Source Sans Pro SemiBold"/>
              </a:rPr>
              <a:t>The role of culture and associated cultural norms need to be recognised for their importance in the perpetuation of violence across generations. </a:t>
            </a:r>
            <a:endParaRPr sz="1800" dirty="0">
              <a:solidFill>
                <a:srgbClr val="621360"/>
              </a:solidFill>
              <a:latin typeface="Source Sans Pro SemiBold"/>
              <a:ea typeface="Source Sans Pro SemiBold"/>
              <a:cs typeface="Source Sans Pro SemiBold"/>
              <a:sym typeface="Source Sans Pro SemiBold"/>
            </a:endParaRPr>
          </a:p>
          <a:p>
            <a:pPr marL="719999" lvl="0" indent="-474299" algn="l" rtl="0">
              <a:lnSpc>
                <a:spcPct val="115000"/>
              </a:lnSpc>
              <a:spcBef>
                <a:spcPts val="1000"/>
              </a:spcBef>
              <a:spcAft>
                <a:spcPts val="0"/>
              </a:spcAft>
              <a:buClr>
                <a:srgbClr val="621360"/>
              </a:buClr>
              <a:buSzPts val="1800"/>
              <a:buFont typeface="Source Sans Pro SemiBold"/>
              <a:buChar char="•"/>
            </a:pPr>
            <a:r>
              <a:rPr lang="en-GB" sz="1800" dirty="0">
                <a:solidFill>
                  <a:srgbClr val="621360"/>
                </a:solidFill>
                <a:latin typeface="Source Sans Pro SemiBold"/>
                <a:ea typeface="Source Sans Pro SemiBold"/>
                <a:cs typeface="Source Sans Pro SemiBold"/>
                <a:sym typeface="Source Sans Pro SemiBold"/>
              </a:rPr>
              <a:t>Any attempt to change marital norms must be approached sensitively as there is potential for violent backlash. </a:t>
            </a:r>
            <a:endParaRPr sz="1800" dirty="0">
              <a:solidFill>
                <a:srgbClr val="621360"/>
              </a:solidFill>
              <a:latin typeface="Source Sans Pro SemiBold"/>
              <a:ea typeface="Source Sans Pro SemiBold"/>
              <a:cs typeface="Source Sans Pro SemiBold"/>
              <a:sym typeface="Source Sans Pro SemiBold"/>
            </a:endParaRPr>
          </a:p>
          <a:p>
            <a:pPr marL="719999" lvl="0" indent="-474299" algn="l" rtl="0">
              <a:lnSpc>
                <a:spcPct val="115000"/>
              </a:lnSpc>
              <a:spcBef>
                <a:spcPts val="1000"/>
              </a:spcBef>
              <a:spcAft>
                <a:spcPts val="0"/>
              </a:spcAft>
              <a:buClr>
                <a:srgbClr val="621360"/>
              </a:buClr>
              <a:buSzPts val="1800"/>
              <a:buFont typeface="Source Sans Pro SemiBold"/>
              <a:buChar char="•"/>
            </a:pPr>
            <a:r>
              <a:rPr lang="en-GB" sz="1800" dirty="0">
                <a:solidFill>
                  <a:srgbClr val="621360"/>
                </a:solidFill>
                <a:latin typeface="Source Sans Pro SemiBold"/>
                <a:ea typeface="Source Sans Pro SemiBold"/>
                <a:cs typeface="Source Sans Pro SemiBold"/>
                <a:sym typeface="Source Sans Pro SemiBold"/>
              </a:rPr>
              <a:t>The government needs to address issues of violence and the impact of conflict and take responsibility by engaging pro-actively in policy formulation, legislation etc. </a:t>
            </a:r>
          </a:p>
          <a:p>
            <a:pPr marL="719999" lvl="0" indent="-474299" algn="l" rtl="0">
              <a:lnSpc>
                <a:spcPct val="115000"/>
              </a:lnSpc>
              <a:spcBef>
                <a:spcPts val="1000"/>
              </a:spcBef>
              <a:spcAft>
                <a:spcPts val="0"/>
              </a:spcAft>
              <a:buClr>
                <a:srgbClr val="621360"/>
              </a:buClr>
              <a:buSzPts val="1800"/>
              <a:buFont typeface="Source Sans Pro SemiBold"/>
              <a:buChar char="•"/>
            </a:pPr>
            <a:r>
              <a:rPr lang="en-GB" sz="1800" dirty="0">
                <a:solidFill>
                  <a:srgbClr val="621360"/>
                </a:solidFill>
                <a:latin typeface="Source Sans Pro SemiBold"/>
                <a:ea typeface="Source Sans Pro SemiBold"/>
                <a:cs typeface="Source Sans Pro SemiBold"/>
                <a:sym typeface="Source Sans Pro SemiBold"/>
              </a:rPr>
              <a:t>The recognition that violence has affected all ethnic groups and not one more than the other needs to be emphasized. </a:t>
            </a:r>
            <a:endParaRPr sz="1800" dirty="0">
              <a:solidFill>
                <a:srgbClr val="621360"/>
              </a:solidFill>
              <a:latin typeface="Source Sans Pro SemiBold"/>
              <a:ea typeface="Source Sans Pro SemiBold"/>
              <a:cs typeface="Source Sans Pro SemiBold"/>
              <a:sym typeface="Source Sans Pro SemiBold"/>
            </a:endParaRPr>
          </a:p>
          <a:p>
            <a:pPr marL="719999" lvl="0" indent="-474299" algn="l" rtl="0">
              <a:lnSpc>
                <a:spcPct val="115000"/>
              </a:lnSpc>
              <a:spcBef>
                <a:spcPts val="1000"/>
              </a:spcBef>
              <a:spcAft>
                <a:spcPts val="0"/>
              </a:spcAft>
              <a:buClr>
                <a:srgbClr val="621360"/>
              </a:buClr>
              <a:buSzPts val="1800"/>
              <a:buFont typeface="Source Sans Pro SemiBold"/>
              <a:buChar char="•"/>
            </a:pPr>
            <a:r>
              <a:rPr lang="en-GB" sz="1800" dirty="0">
                <a:solidFill>
                  <a:srgbClr val="621360"/>
                </a:solidFill>
                <a:latin typeface="Source Sans Pro SemiBold"/>
                <a:ea typeface="Source Sans Pro SemiBold"/>
                <a:cs typeface="Source Sans Pro SemiBold"/>
                <a:sym typeface="Source Sans Pro SemiBold"/>
              </a:rPr>
              <a:t>The frequency and incidence of domestic violence needs to be addressed separately from trauma more closely correlated with war. The normalisation of domestic violence is not recognised if consistently discussed in the context of </a:t>
            </a:r>
            <a:r>
              <a:rPr lang="en-GB" sz="1800">
                <a:solidFill>
                  <a:srgbClr val="621360"/>
                </a:solidFill>
                <a:latin typeface="Source Sans Pro SemiBold"/>
                <a:ea typeface="Source Sans Pro SemiBold"/>
                <a:cs typeface="Source Sans Pro SemiBold"/>
                <a:sym typeface="Source Sans Pro SemiBold"/>
              </a:rPr>
              <a:t>conflict-related trauma.</a:t>
            </a:r>
            <a:endParaRPr sz="1800" dirty="0">
              <a:solidFill>
                <a:srgbClr val="621360"/>
              </a:solidFill>
              <a:latin typeface="Source Sans Pro SemiBold"/>
              <a:ea typeface="Source Sans Pro SemiBold"/>
              <a:cs typeface="Source Sans Pro SemiBold"/>
              <a:sym typeface="Source Sans Pro SemiBold"/>
            </a:endParaRPr>
          </a:p>
          <a:p>
            <a:pPr marL="719999" lvl="0" indent="-474299" algn="l" rtl="0">
              <a:lnSpc>
                <a:spcPct val="115000"/>
              </a:lnSpc>
              <a:spcBef>
                <a:spcPts val="1000"/>
              </a:spcBef>
              <a:spcAft>
                <a:spcPts val="0"/>
              </a:spcAft>
              <a:buClr>
                <a:srgbClr val="621360"/>
              </a:buClr>
              <a:buSzPts val="1800"/>
              <a:buFont typeface="Source Sans Pro SemiBold"/>
              <a:buChar char="•"/>
            </a:pPr>
            <a:r>
              <a:rPr lang="en-GB" sz="1800" dirty="0">
                <a:solidFill>
                  <a:srgbClr val="621360"/>
                </a:solidFill>
                <a:latin typeface="Source Sans Pro SemiBold"/>
                <a:ea typeface="Source Sans Pro SemiBold"/>
                <a:cs typeface="Source Sans Pro SemiBold"/>
                <a:sym typeface="Source Sans Pro SemiBold"/>
              </a:rPr>
              <a:t>It is imperative that young people are actively engaged if the tolerance and the prevalence of violence are to decrease.</a:t>
            </a:r>
            <a:endParaRPr sz="1800" dirty="0">
              <a:solidFill>
                <a:srgbClr val="621360"/>
              </a:solidFill>
              <a:latin typeface="Source Sans Pro SemiBold"/>
              <a:ea typeface="Source Sans Pro SemiBold"/>
              <a:cs typeface="Source Sans Pro SemiBold"/>
              <a:sym typeface="Source Sans Pro SemiBold"/>
            </a:endParaRPr>
          </a:p>
        </p:txBody>
      </p:sp>
      <p:pic>
        <p:nvPicPr>
          <p:cNvPr id="183" name="Google Shape;183;g1a18813285e_0_76"/>
          <p:cNvPicPr preferRelativeResize="0"/>
          <p:nvPr/>
        </p:nvPicPr>
        <p:blipFill rotWithShape="1">
          <a:blip r:embed="rId3">
            <a:alphaModFix/>
          </a:blip>
          <a:srcRect l="219" r="228"/>
          <a:stretch/>
        </p:blipFill>
        <p:spPr>
          <a:xfrm>
            <a:off x="231075" y="1147944"/>
            <a:ext cx="4623135" cy="3286898"/>
          </a:xfrm>
          <a:prstGeom prst="rect">
            <a:avLst/>
          </a:prstGeom>
          <a:noFill/>
          <a:ln>
            <a:noFill/>
          </a:ln>
        </p:spPr>
      </p:pic>
      <p:cxnSp>
        <p:nvCxnSpPr>
          <p:cNvPr id="184" name="Google Shape;184;g1a18813285e_0_76"/>
          <p:cNvCxnSpPr/>
          <p:nvPr/>
        </p:nvCxnSpPr>
        <p:spPr>
          <a:xfrm>
            <a:off x="-22350" y="751450"/>
            <a:ext cx="12236700" cy="25200"/>
          </a:xfrm>
          <a:prstGeom prst="straightConnector1">
            <a:avLst/>
          </a:prstGeom>
          <a:noFill/>
          <a:ln w="38100" cap="flat" cmpd="sng">
            <a:solidFill>
              <a:srgbClr val="621360"/>
            </a:solidFill>
            <a:prstDash val="solid"/>
            <a:round/>
            <a:headEnd type="none" w="med" len="med"/>
            <a:tailEnd type="none" w="med" len="med"/>
          </a:ln>
        </p:spPr>
      </p:cxnSp>
      <p:cxnSp>
        <p:nvCxnSpPr>
          <p:cNvPr id="185" name="Google Shape;185;g1a18813285e_0_76"/>
          <p:cNvCxnSpPr/>
          <p:nvPr/>
        </p:nvCxnSpPr>
        <p:spPr>
          <a:xfrm>
            <a:off x="-22350" y="815600"/>
            <a:ext cx="12236700" cy="25200"/>
          </a:xfrm>
          <a:prstGeom prst="straightConnector1">
            <a:avLst/>
          </a:prstGeom>
          <a:noFill/>
          <a:ln w="38100" cap="flat" cmpd="sng">
            <a:solidFill>
              <a:srgbClr val="009EE2"/>
            </a:solidFill>
            <a:prstDash val="solid"/>
            <a:round/>
            <a:headEnd type="none" w="med" len="med"/>
            <a:tailEnd type="none" w="med" len="med"/>
          </a:ln>
        </p:spPr>
      </p:cxnSp>
      <p:pic>
        <p:nvPicPr>
          <p:cNvPr id="186" name="Google Shape;186;g1a18813285e_0_76"/>
          <p:cNvPicPr preferRelativeResize="0"/>
          <p:nvPr/>
        </p:nvPicPr>
        <p:blipFill rotWithShape="1">
          <a:blip r:embed="rId4">
            <a:alphaModFix/>
          </a:blip>
          <a:srcRect t="33071" b="29588"/>
          <a:stretch/>
        </p:blipFill>
        <p:spPr>
          <a:xfrm>
            <a:off x="10184331" y="162152"/>
            <a:ext cx="1208910" cy="451393"/>
          </a:xfrm>
          <a:prstGeom prst="rect">
            <a:avLst/>
          </a:prstGeom>
          <a:noFill/>
          <a:ln>
            <a:noFill/>
          </a:ln>
        </p:spPr>
      </p:pic>
      <p:pic>
        <p:nvPicPr>
          <p:cNvPr id="187" name="Google Shape;187;g1a18813285e_0_76"/>
          <p:cNvPicPr preferRelativeResize="0"/>
          <p:nvPr/>
        </p:nvPicPr>
        <p:blipFill rotWithShape="1">
          <a:blip r:embed="rId5">
            <a:alphaModFix/>
          </a:blip>
          <a:srcRect l="17301" t="27500" r="17137" b="29503"/>
          <a:stretch/>
        </p:blipFill>
        <p:spPr>
          <a:xfrm>
            <a:off x="11231059" y="98945"/>
            <a:ext cx="792520" cy="51215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9EFF7"/>
        </a:solidFill>
        <a:effectLst/>
      </p:bgPr>
    </p:bg>
    <p:spTree>
      <p:nvGrpSpPr>
        <p:cNvPr id="1" name="Shape 94"/>
        <p:cNvGrpSpPr/>
        <p:nvPr/>
      </p:nvGrpSpPr>
      <p:grpSpPr>
        <a:xfrm>
          <a:off x="0" y="0"/>
          <a:ext cx="0" cy="0"/>
          <a:chOff x="0" y="0"/>
          <a:chExt cx="0" cy="0"/>
        </a:xfrm>
      </p:grpSpPr>
      <p:sp>
        <p:nvSpPr>
          <p:cNvPr id="95" name="Google Shape;95;p2"/>
          <p:cNvSpPr/>
          <p:nvPr/>
        </p:nvSpPr>
        <p:spPr>
          <a:xfrm>
            <a:off x="-22350" y="0"/>
            <a:ext cx="12236700" cy="712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txBox="1">
            <a:spLocks noGrp="1"/>
          </p:cNvSpPr>
          <p:nvPr>
            <p:ph type="title"/>
          </p:nvPr>
        </p:nvSpPr>
        <p:spPr>
          <a:xfrm>
            <a:off x="505412" y="-39600"/>
            <a:ext cx="10610100" cy="752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GB" sz="3200">
                <a:solidFill>
                  <a:srgbClr val="009EE2"/>
                </a:solidFill>
                <a:latin typeface="Source Sans Pro SemiBold"/>
                <a:ea typeface="Source Sans Pro SemiBold"/>
                <a:cs typeface="Source Sans Pro SemiBold"/>
                <a:sym typeface="Source Sans Pro SemiBold"/>
              </a:rPr>
              <a:t>Overview</a:t>
            </a:r>
            <a:r>
              <a:rPr lang="en-GB">
                <a:solidFill>
                  <a:srgbClr val="009EE2"/>
                </a:solidFill>
                <a:latin typeface="Source Sans Pro SemiBold"/>
                <a:ea typeface="Source Sans Pro SemiBold"/>
                <a:cs typeface="Source Sans Pro SemiBold"/>
                <a:sym typeface="Source Sans Pro SemiBold"/>
              </a:rPr>
              <a:t> </a:t>
            </a:r>
            <a:endParaRPr>
              <a:solidFill>
                <a:srgbClr val="009EE2"/>
              </a:solidFill>
              <a:latin typeface="Source Sans Pro SemiBold"/>
              <a:ea typeface="Source Sans Pro SemiBold"/>
              <a:cs typeface="Source Sans Pro SemiBold"/>
              <a:sym typeface="Source Sans Pro SemiBold"/>
            </a:endParaRPr>
          </a:p>
        </p:txBody>
      </p:sp>
      <p:sp>
        <p:nvSpPr>
          <p:cNvPr id="97" name="Google Shape;97;p2"/>
          <p:cNvSpPr txBox="1">
            <a:spLocks noGrp="1"/>
          </p:cNvSpPr>
          <p:nvPr>
            <p:ph type="body" idx="1"/>
          </p:nvPr>
        </p:nvSpPr>
        <p:spPr>
          <a:xfrm>
            <a:off x="5577525" y="1299750"/>
            <a:ext cx="6446054" cy="5082300"/>
          </a:xfrm>
          <a:prstGeom prst="rect">
            <a:avLst/>
          </a:prstGeom>
          <a:noFill/>
          <a:ln>
            <a:noFill/>
          </a:ln>
        </p:spPr>
        <p:txBody>
          <a:bodyPr spcFirstLastPara="1" wrap="square" lIns="91425" tIns="45700" rIns="91425" bIns="45700" anchor="t" anchorCtr="0">
            <a:noAutofit/>
          </a:bodyPr>
          <a:lstStyle/>
          <a:p>
            <a:pPr marL="719999" indent="-486999">
              <a:lnSpc>
                <a:spcPct val="115000"/>
              </a:lnSpc>
              <a:spcBef>
                <a:spcPts val="0"/>
              </a:spcBef>
              <a:buClr>
                <a:srgbClr val="621360"/>
              </a:buClr>
              <a:buSzPts val="2000"/>
              <a:buFont typeface="Source Sans Pro SemiBold"/>
              <a:buChar char="•"/>
            </a:pPr>
            <a:r>
              <a:rPr lang="en-GB" sz="2400" dirty="0">
                <a:solidFill>
                  <a:srgbClr val="621360"/>
                </a:solidFill>
                <a:latin typeface="Source Sans Pro SemiBold"/>
                <a:ea typeface="Source Sans Pro SemiBold"/>
                <a:cs typeface="Source Sans Pro SemiBold"/>
                <a:sym typeface="Source Sans Pro SemiBold"/>
              </a:rPr>
              <a:t>Objective -  to capture the views and experiences of young people; the impact of violence and conflict, exploring:</a:t>
            </a:r>
          </a:p>
          <a:p>
            <a:pPr marL="1177199" lvl="1" indent="-486999">
              <a:lnSpc>
                <a:spcPct val="115000"/>
              </a:lnSpc>
              <a:spcBef>
                <a:spcPts val="0"/>
              </a:spcBef>
              <a:buClr>
                <a:srgbClr val="621360"/>
              </a:buClr>
              <a:buSzPts val="2000"/>
              <a:buFont typeface="Source Sans Pro SemiBold"/>
              <a:buChar char="•"/>
            </a:pPr>
            <a:r>
              <a:rPr lang="en-GB" sz="1800" dirty="0">
                <a:solidFill>
                  <a:srgbClr val="621360"/>
                </a:solidFill>
                <a:latin typeface="Source Sans Pro SemiBold"/>
                <a:ea typeface="Source Sans Pro SemiBold"/>
                <a:cs typeface="Source Sans Pro SemiBold"/>
                <a:sym typeface="Source Sans Pro SemiBold"/>
              </a:rPr>
              <a:t>The effect and manifestation of displacement in different contexts, and</a:t>
            </a:r>
          </a:p>
          <a:p>
            <a:pPr marL="1177199" lvl="1" indent="-486999">
              <a:lnSpc>
                <a:spcPct val="115000"/>
              </a:lnSpc>
              <a:spcBef>
                <a:spcPts val="0"/>
              </a:spcBef>
              <a:buClr>
                <a:srgbClr val="621360"/>
              </a:buClr>
              <a:buSzPts val="2000"/>
              <a:buFont typeface="Source Sans Pro SemiBold"/>
              <a:buChar char="•"/>
            </a:pPr>
            <a:r>
              <a:rPr lang="en-GB" sz="1800" dirty="0">
                <a:solidFill>
                  <a:srgbClr val="621360"/>
                </a:solidFill>
                <a:latin typeface="Source Sans Pro SemiBold"/>
                <a:ea typeface="Source Sans Pro SemiBold"/>
                <a:cs typeface="Source Sans Pro SemiBold"/>
                <a:sym typeface="Source Sans Pro SemiBold"/>
              </a:rPr>
              <a:t>How people’s sense of personal and community security are affected.</a:t>
            </a:r>
          </a:p>
          <a:p>
            <a:pPr marL="575900">
              <a:lnSpc>
                <a:spcPct val="115000"/>
              </a:lnSpc>
              <a:buClr>
                <a:srgbClr val="621360"/>
              </a:buClr>
              <a:buSzPts val="2000"/>
            </a:pPr>
            <a:r>
              <a:rPr lang="en-GB" sz="2400" dirty="0">
                <a:solidFill>
                  <a:srgbClr val="621360"/>
                </a:solidFill>
                <a:latin typeface="Source Sans Pro SemiBold"/>
                <a:ea typeface="Source Sans Pro SemiBold"/>
                <a:cs typeface="Source Sans Pro SemiBold"/>
                <a:sym typeface="Source Sans Pro SemiBold"/>
              </a:rPr>
              <a:t>Mixed met</a:t>
            </a:r>
            <a:r>
              <a:rPr lang="en-GB" sz="2400" dirty="0">
                <a:solidFill>
                  <a:srgbClr val="621360"/>
                </a:solidFill>
                <a:latin typeface="Source Sans Pro SemiBold"/>
                <a:cs typeface="Source Sans Pro SemiBold"/>
                <a:sym typeface="Source Sans Pro SemiBold"/>
              </a:rPr>
              <a:t>hods</a:t>
            </a:r>
            <a:r>
              <a:rPr lang="en-GB" sz="2400" dirty="0">
                <a:solidFill>
                  <a:srgbClr val="621360"/>
                </a:solidFill>
                <a:latin typeface="Source Sans Pro SemiBold"/>
                <a:ea typeface="Source Sans Pro SemiBold"/>
                <a:cs typeface="Source Sans Pro SemiBold"/>
                <a:sym typeface="Source Sans Pro SemiBold"/>
              </a:rPr>
              <a:t> approach combining a qualitative tool </a:t>
            </a:r>
            <a:r>
              <a:rPr lang="en-GB" sz="2400" strike="sngStrike" dirty="0">
                <a:solidFill>
                  <a:srgbClr val="621360"/>
                </a:solidFill>
                <a:latin typeface="Source Sans Pro SemiBold"/>
                <a:ea typeface="Source Sans Pro SemiBold"/>
                <a:cs typeface="Source Sans Pro SemiBold"/>
                <a:sym typeface="Source Sans Pro SemiBold"/>
              </a:rPr>
              <a:t>called</a:t>
            </a:r>
            <a:r>
              <a:rPr lang="en-GB" sz="2400" dirty="0">
                <a:solidFill>
                  <a:srgbClr val="621360"/>
                </a:solidFill>
                <a:latin typeface="Source Sans Pro SemiBold"/>
                <a:ea typeface="Source Sans Pro SemiBold"/>
                <a:cs typeface="Source Sans Pro SemiBold"/>
                <a:sym typeface="Source Sans Pro SemiBold"/>
              </a:rPr>
              <a:t> “Story Circles” (both male and female participants) with a </a:t>
            </a:r>
            <a:r>
              <a:rPr lang="en-GB" sz="2400" dirty="0">
                <a:solidFill>
                  <a:srgbClr val="621360"/>
                </a:solidFill>
                <a:latin typeface="Source Sans Pro SemiBold"/>
                <a:cs typeface="Source Sans Pro SemiBold"/>
                <a:sym typeface="Source Sans Pro SemiBold"/>
              </a:rPr>
              <a:t>quantitative s</a:t>
            </a:r>
            <a:r>
              <a:rPr lang="en-GB" sz="2400" dirty="0">
                <a:solidFill>
                  <a:srgbClr val="621360"/>
                </a:solidFill>
                <a:latin typeface="Source Sans Pro SemiBold"/>
                <a:ea typeface="Source Sans Pro SemiBold"/>
                <a:cs typeface="Source Sans Pro SemiBold"/>
                <a:sym typeface="Source Sans Pro SemiBold"/>
              </a:rPr>
              <a:t>urvey (respondents are young women and girls aged 15+).</a:t>
            </a:r>
          </a:p>
        </p:txBody>
      </p:sp>
      <p:pic>
        <p:nvPicPr>
          <p:cNvPr id="98" name="Google Shape;98;p2"/>
          <p:cNvPicPr preferRelativeResize="0"/>
          <p:nvPr/>
        </p:nvPicPr>
        <p:blipFill rotWithShape="1">
          <a:blip r:embed="rId3">
            <a:alphaModFix/>
          </a:blip>
          <a:srcRect t="1642"/>
          <a:stretch/>
        </p:blipFill>
        <p:spPr>
          <a:xfrm>
            <a:off x="492875" y="1392200"/>
            <a:ext cx="4996900" cy="3679250"/>
          </a:xfrm>
          <a:prstGeom prst="rect">
            <a:avLst/>
          </a:prstGeom>
          <a:noFill/>
          <a:ln>
            <a:noFill/>
          </a:ln>
        </p:spPr>
      </p:pic>
      <p:cxnSp>
        <p:nvCxnSpPr>
          <p:cNvPr id="99" name="Google Shape;99;p2"/>
          <p:cNvCxnSpPr/>
          <p:nvPr/>
        </p:nvCxnSpPr>
        <p:spPr>
          <a:xfrm>
            <a:off x="-22350" y="751450"/>
            <a:ext cx="12236700" cy="25200"/>
          </a:xfrm>
          <a:prstGeom prst="straightConnector1">
            <a:avLst/>
          </a:prstGeom>
          <a:noFill/>
          <a:ln w="38100" cap="flat" cmpd="sng">
            <a:solidFill>
              <a:srgbClr val="621360"/>
            </a:solidFill>
            <a:prstDash val="solid"/>
            <a:round/>
            <a:headEnd type="none" w="med" len="med"/>
            <a:tailEnd type="none" w="med" len="med"/>
          </a:ln>
        </p:spPr>
      </p:cxnSp>
      <p:cxnSp>
        <p:nvCxnSpPr>
          <p:cNvPr id="100" name="Google Shape;100;p2"/>
          <p:cNvCxnSpPr/>
          <p:nvPr/>
        </p:nvCxnSpPr>
        <p:spPr>
          <a:xfrm>
            <a:off x="-22350" y="815600"/>
            <a:ext cx="12236700" cy="25200"/>
          </a:xfrm>
          <a:prstGeom prst="straightConnector1">
            <a:avLst/>
          </a:prstGeom>
          <a:noFill/>
          <a:ln w="38100" cap="flat" cmpd="sng">
            <a:solidFill>
              <a:srgbClr val="009EE2"/>
            </a:solidFill>
            <a:prstDash val="solid"/>
            <a:round/>
            <a:headEnd type="none" w="med" len="med"/>
            <a:tailEnd type="none" w="med" len="med"/>
          </a:ln>
        </p:spPr>
      </p:cxnSp>
      <p:pic>
        <p:nvPicPr>
          <p:cNvPr id="101" name="Google Shape;101;p2"/>
          <p:cNvPicPr preferRelativeResize="0"/>
          <p:nvPr/>
        </p:nvPicPr>
        <p:blipFill rotWithShape="1">
          <a:blip r:embed="rId4">
            <a:alphaModFix/>
          </a:blip>
          <a:srcRect t="33071" b="29588"/>
          <a:stretch/>
        </p:blipFill>
        <p:spPr>
          <a:xfrm>
            <a:off x="10184331" y="162152"/>
            <a:ext cx="1208910" cy="451393"/>
          </a:xfrm>
          <a:prstGeom prst="rect">
            <a:avLst/>
          </a:prstGeom>
          <a:noFill/>
          <a:ln>
            <a:noFill/>
          </a:ln>
        </p:spPr>
      </p:pic>
      <p:pic>
        <p:nvPicPr>
          <p:cNvPr id="102" name="Google Shape;102;p2"/>
          <p:cNvPicPr preferRelativeResize="0"/>
          <p:nvPr/>
        </p:nvPicPr>
        <p:blipFill rotWithShape="1">
          <a:blip r:embed="rId5">
            <a:alphaModFix/>
          </a:blip>
          <a:srcRect l="17301" t="27500" r="17137" b="29503"/>
          <a:stretch/>
        </p:blipFill>
        <p:spPr>
          <a:xfrm>
            <a:off x="11231059" y="98945"/>
            <a:ext cx="792520" cy="51215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9EFF7"/>
        </a:solidFill>
        <a:effectLst/>
      </p:bgPr>
    </p:bg>
    <p:spTree>
      <p:nvGrpSpPr>
        <p:cNvPr id="1" name="Shape 106"/>
        <p:cNvGrpSpPr/>
        <p:nvPr/>
      </p:nvGrpSpPr>
      <p:grpSpPr>
        <a:xfrm>
          <a:off x="0" y="0"/>
          <a:ext cx="0" cy="0"/>
          <a:chOff x="0" y="0"/>
          <a:chExt cx="0" cy="0"/>
        </a:xfrm>
      </p:grpSpPr>
      <p:sp>
        <p:nvSpPr>
          <p:cNvPr id="107" name="Google Shape;107;g1a18813285e_0_20"/>
          <p:cNvSpPr/>
          <p:nvPr/>
        </p:nvSpPr>
        <p:spPr>
          <a:xfrm>
            <a:off x="-22350" y="0"/>
            <a:ext cx="12236700" cy="712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g1a18813285e_0_20"/>
          <p:cNvSpPr txBox="1">
            <a:spLocks noGrp="1"/>
          </p:cNvSpPr>
          <p:nvPr>
            <p:ph type="title"/>
          </p:nvPr>
        </p:nvSpPr>
        <p:spPr>
          <a:xfrm>
            <a:off x="505412" y="-39600"/>
            <a:ext cx="10610100" cy="752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GB" sz="3200">
                <a:solidFill>
                  <a:srgbClr val="009EE2"/>
                </a:solidFill>
                <a:latin typeface="Source Sans Pro SemiBold"/>
                <a:ea typeface="Source Sans Pro SemiBold"/>
                <a:cs typeface="Source Sans Pro SemiBold"/>
                <a:sym typeface="Source Sans Pro SemiBold"/>
              </a:rPr>
              <a:t>Top Level Survey Findings</a:t>
            </a:r>
            <a:endParaRPr>
              <a:solidFill>
                <a:srgbClr val="009EE2"/>
              </a:solidFill>
              <a:latin typeface="Source Sans Pro SemiBold"/>
              <a:ea typeface="Source Sans Pro SemiBold"/>
              <a:cs typeface="Source Sans Pro SemiBold"/>
              <a:sym typeface="Source Sans Pro SemiBold"/>
            </a:endParaRPr>
          </a:p>
        </p:txBody>
      </p:sp>
      <p:sp>
        <p:nvSpPr>
          <p:cNvPr id="109" name="Google Shape;109;g1a18813285e_0_20"/>
          <p:cNvSpPr txBox="1">
            <a:spLocks noGrp="1"/>
          </p:cNvSpPr>
          <p:nvPr>
            <p:ph type="body" idx="1"/>
          </p:nvPr>
        </p:nvSpPr>
        <p:spPr>
          <a:xfrm>
            <a:off x="5865874" y="1299750"/>
            <a:ext cx="5249637" cy="4560220"/>
          </a:xfrm>
          <a:prstGeom prst="rect">
            <a:avLst/>
          </a:prstGeom>
          <a:noFill/>
          <a:ln>
            <a:noFill/>
          </a:ln>
        </p:spPr>
        <p:txBody>
          <a:bodyPr spcFirstLastPara="1" wrap="square" lIns="91425" tIns="45700" rIns="91425" bIns="45700" anchor="t" anchorCtr="0">
            <a:noAutofit/>
          </a:bodyPr>
          <a:lstStyle/>
          <a:p>
            <a:pPr marL="719999" lvl="0" indent="-486999" algn="l" rtl="0">
              <a:lnSpc>
                <a:spcPct val="115000"/>
              </a:lnSpc>
              <a:spcBef>
                <a:spcPts val="1000"/>
              </a:spcBef>
              <a:spcAft>
                <a:spcPts val="0"/>
              </a:spcAft>
              <a:buClr>
                <a:srgbClr val="621360"/>
              </a:buClr>
              <a:buSzPts val="2000"/>
              <a:buFont typeface="Source Sans Pro SemiBold"/>
              <a:buChar char="•"/>
            </a:pPr>
            <a:r>
              <a:rPr lang="en-GB" sz="2000" dirty="0">
                <a:solidFill>
                  <a:srgbClr val="621360"/>
                </a:solidFill>
                <a:latin typeface="Source Sans Pro SemiBold"/>
                <a:ea typeface="Source Sans Pro SemiBold"/>
                <a:cs typeface="Source Sans Pro SemiBold"/>
                <a:sym typeface="Source Sans Pro SemiBold"/>
              </a:rPr>
              <a:t>Non Partner Sexual Violence  - Across the two sites, more than half </a:t>
            </a:r>
            <a:r>
              <a:rPr lang="en-GB" sz="2000" b="1" dirty="0">
                <a:solidFill>
                  <a:srgbClr val="009EE2"/>
                </a:solidFill>
                <a:latin typeface="Source Sans Pro"/>
                <a:ea typeface="Source Sans Pro"/>
                <a:cs typeface="Source Sans Pro"/>
                <a:sym typeface="Source Sans Pro"/>
              </a:rPr>
              <a:t>(55.1% (higher than the 2015-16 survey</a:t>
            </a:r>
            <a:r>
              <a:rPr lang="en-GB" sz="2000" b="1" baseline="30000" dirty="0">
                <a:solidFill>
                  <a:srgbClr val="009EE2"/>
                </a:solidFill>
                <a:latin typeface="Source Sans Pro"/>
                <a:ea typeface="Source Sans Pro"/>
                <a:cs typeface="Source Sans Pro"/>
                <a:sym typeface="Source Sans Pro"/>
              </a:rPr>
              <a:t>1</a:t>
            </a:r>
            <a:r>
              <a:rPr lang="en-GB" sz="2000" b="1" dirty="0">
                <a:solidFill>
                  <a:srgbClr val="009EE2"/>
                </a:solidFill>
                <a:latin typeface="Source Sans Pro"/>
                <a:ea typeface="Source Sans Pro"/>
                <a:cs typeface="Source Sans Pro"/>
                <a:sym typeface="Source Sans Pro"/>
              </a:rPr>
              <a:t>))</a:t>
            </a:r>
            <a:r>
              <a:rPr lang="en-GB" sz="2000" dirty="0">
                <a:solidFill>
                  <a:srgbClr val="621360"/>
                </a:solidFill>
                <a:latin typeface="Source Sans Pro SemiBold"/>
                <a:ea typeface="Source Sans Pro SemiBold"/>
                <a:cs typeface="Source Sans Pro SemiBold"/>
                <a:sym typeface="Source Sans Pro SemiBold"/>
              </a:rPr>
              <a:t> of women who responded stated they had experienced some form of sexual violence during their lifetimes. </a:t>
            </a:r>
            <a:endParaRPr sz="2000" dirty="0">
              <a:solidFill>
                <a:srgbClr val="621360"/>
              </a:solidFill>
              <a:latin typeface="Source Sans Pro SemiBold"/>
              <a:ea typeface="Source Sans Pro SemiBold"/>
              <a:cs typeface="Source Sans Pro SemiBold"/>
              <a:sym typeface="Source Sans Pro SemiBold"/>
            </a:endParaRPr>
          </a:p>
          <a:p>
            <a:pPr marL="719999" lvl="0" indent="-486999" algn="l" rtl="0">
              <a:lnSpc>
                <a:spcPct val="115000"/>
              </a:lnSpc>
              <a:spcBef>
                <a:spcPts val="1000"/>
              </a:spcBef>
              <a:spcAft>
                <a:spcPts val="0"/>
              </a:spcAft>
              <a:buClr>
                <a:srgbClr val="621360"/>
              </a:buClr>
              <a:buSzPts val="2000"/>
              <a:buFont typeface="Source Sans Pro SemiBold"/>
              <a:buChar char="•"/>
            </a:pPr>
            <a:r>
              <a:rPr lang="en-GB" sz="2000" dirty="0">
                <a:solidFill>
                  <a:srgbClr val="621360"/>
                </a:solidFill>
                <a:latin typeface="Source Sans Pro SemiBold"/>
                <a:ea typeface="Source Sans Pro SemiBold"/>
                <a:cs typeface="Source Sans Pro SemiBold"/>
                <a:sym typeface="Source Sans Pro SemiBold"/>
              </a:rPr>
              <a:t>In </a:t>
            </a:r>
            <a:r>
              <a:rPr lang="en-GB" sz="2000" dirty="0">
                <a:solidFill>
                  <a:srgbClr val="00B0F0"/>
                </a:solidFill>
                <a:latin typeface="Source Sans Pro SemiBold"/>
                <a:ea typeface="Source Sans Pro SemiBold"/>
                <a:cs typeface="Source Sans Pro SemiBold"/>
                <a:sym typeface="Source Sans Pro SemiBold"/>
              </a:rPr>
              <a:t>Nimule</a:t>
            </a:r>
            <a:r>
              <a:rPr lang="en-GB" sz="2000" dirty="0">
                <a:solidFill>
                  <a:srgbClr val="621360"/>
                </a:solidFill>
                <a:latin typeface="Source Sans Pro SemiBold"/>
                <a:ea typeface="Source Sans Pro SemiBold"/>
                <a:cs typeface="Source Sans Pro SemiBold"/>
                <a:sym typeface="Source Sans Pro SemiBold"/>
              </a:rPr>
              <a:t>, the most commonly reported form that sexual violence took was </a:t>
            </a:r>
            <a:r>
              <a:rPr lang="en-GB" sz="2000" dirty="0">
                <a:solidFill>
                  <a:srgbClr val="00B0F0"/>
                </a:solidFill>
                <a:latin typeface="Source Sans Pro SemiBold"/>
                <a:ea typeface="Source Sans Pro SemiBold"/>
                <a:cs typeface="Source Sans Pro SemiBold"/>
                <a:sym typeface="Source Sans Pro SemiBold"/>
              </a:rPr>
              <a:t>rape or attempted rape, with 23% </a:t>
            </a:r>
            <a:r>
              <a:rPr lang="en-GB" sz="2000" dirty="0">
                <a:solidFill>
                  <a:srgbClr val="621360"/>
                </a:solidFill>
                <a:latin typeface="Source Sans Pro SemiBold"/>
                <a:ea typeface="Source Sans Pro SemiBold"/>
                <a:cs typeface="Source Sans Pro SemiBold"/>
                <a:sym typeface="Source Sans Pro SemiBold"/>
              </a:rPr>
              <a:t>of respondents citing this, while in </a:t>
            </a:r>
            <a:r>
              <a:rPr lang="en-GB" sz="2000" dirty="0">
                <a:solidFill>
                  <a:srgbClr val="00B0F0"/>
                </a:solidFill>
                <a:latin typeface="Source Sans Pro SemiBold"/>
                <a:ea typeface="Source Sans Pro SemiBold"/>
                <a:cs typeface="Source Sans Pro SemiBold"/>
                <a:sym typeface="Source Sans Pro SemiBold"/>
              </a:rPr>
              <a:t>Yei, sexual exploitation was most reported by 27.3% </a:t>
            </a:r>
            <a:r>
              <a:rPr lang="en-GB" sz="2000" dirty="0">
                <a:solidFill>
                  <a:srgbClr val="621360"/>
                </a:solidFill>
                <a:latin typeface="Source Sans Pro SemiBold"/>
                <a:ea typeface="Source Sans Pro SemiBold"/>
                <a:cs typeface="Source Sans Pro SemiBold"/>
                <a:sym typeface="Source Sans Pro SemiBold"/>
              </a:rPr>
              <a:t>of respondents.</a:t>
            </a:r>
            <a:endParaRPr sz="2000" dirty="0">
              <a:solidFill>
                <a:srgbClr val="621360"/>
              </a:solidFill>
              <a:latin typeface="Source Sans Pro SemiBold"/>
              <a:ea typeface="Source Sans Pro SemiBold"/>
              <a:cs typeface="Source Sans Pro SemiBold"/>
              <a:sym typeface="Source Sans Pro SemiBold"/>
            </a:endParaRPr>
          </a:p>
        </p:txBody>
      </p:sp>
      <p:cxnSp>
        <p:nvCxnSpPr>
          <p:cNvPr id="110" name="Google Shape;110;g1a18813285e_0_20"/>
          <p:cNvCxnSpPr/>
          <p:nvPr/>
        </p:nvCxnSpPr>
        <p:spPr>
          <a:xfrm>
            <a:off x="-22350" y="751450"/>
            <a:ext cx="12236700" cy="25200"/>
          </a:xfrm>
          <a:prstGeom prst="straightConnector1">
            <a:avLst/>
          </a:prstGeom>
          <a:noFill/>
          <a:ln w="38100" cap="flat" cmpd="sng">
            <a:solidFill>
              <a:srgbClr val="621360"/>
            </a:solidFill>
            <a:prstDash val="solid"/>
            <a:round/>
            <a:headEnd type="none" w="med" len="med"/>
            <a:tailEnd type="none" w="med" len="med"/>
          </a:ln>
        </p:spPr>
      </p:cxnSp>
      <p:cxnSp>
        <p:nvCxnSpPr>
          <p:cNvPr id="111" name="Google Shape;111;g1a18813285e_0_20"/>
          <p:cNvCxnSpPr/>
          <p:nvPr/>
        </p:nvCxnSpPr>
        <p:spPr>
          <a:xfrm>
            <a:off x="-22350" y="815600"/>
            <a:ext cx="12236700" cy="25200"/>
          </a:xfrm>
          <a:prstGeom prst="straightConnector1">
            <a:avLst/>
          </a:prstGeom>
          <a:noFill/>
          <a:ln w="38100" cap="flat" cmpd="sng">
            <a:solidFill>
              <a:srgbClr val="009EE2"/>
            </a:solidFill>
            <a:prstDash val="solid"/>
            <a:round/>
            <a:headEnd type="none" w="med" len="med"/>
            <a:tailEnd type="none" w="med" len="med"/>
          </a:ln>
        </p:spPr>
      </p:cxnSp>
      <p:sp>
        <p:nvSpPr>
          <p:cNvPr id="112" name="Google Shape;112;g1a18813285e_0_20"/>
          <p:cNvSpPr txBox="1">
            <a:spLocks noGrp="1"/>
          </p:cNvSpPr>
          <p:nvPr>
            <p:ph type="body" idx="1"/>
          </p:nvPr>
        </p:nvSpPr>
        <p:spPr>
          <a:xfrm>
            <a:off x="304763" y="1299750"/>
            <a:ext cx="5249637" cy="3624241"/>
          </a:xfrm>
          <a:prstGeom prst="rect">
            <a:avLst/>
          </a:prstGeom>
          <a:noFill/>
          <a:ln>
            <a:noFill/>
          </a:ln>
        </p:spPr>
        <p:txBody>
          <a:bodyPr spcFirstLastPara="1" wrap="square" lIns="91425" tIns="45700" rIns="91425" bIns="45700" anchor="t" anchorCtr="0">
            <a:noAutofit/>
          </a:bodyPr>
          <a:lstStyle/>
          <a:p>
            <a:pPr marL="719999" lvl="0" indent="-486999" algn="l" rtl="0">
              <a:lnSpc>
                <a:spcPct val="115000"/>
              </a:lnSpc>
              <a:spcBef>
                <a:spcPts val="1000"/>
              </a:spcBef>
              <a:spcAft>
                <a:spcPts val="0"/>
              </a:spcAft>
              <a:buClr>
                <a:srgbClr val="621360"/>
              </a:buClr>
              <a:buSzPts val="2000"/>
              <a:buFont typeface="Source Sans Pro SemiBold"/>
              <a:buChar char="•"/>
            </a:pPr>
            <a:r>
              <a:rPr lang="en-GB" sz="2000" dirty="0">
                <a:solidFill>
                  <a:srgbClr val="621360"/>
                </a:solidFill>
                <a:latin typeface="Source Sans Pro SemiBold"/>
                <a:ea typeface="Source Sans Pro SemiBold"/>
                <a:cs typeface="Source Sans Pro SemiBold"/>
                <a:sym typeface="Source Sans Pro SemiBold"/>
              </a:rPr>
              <a:t>A total of </a:t>
            </a:r>
            <a:r>
              <a:rPr lang="en-GB" sz="2000" b="1" dirty="0">
                <a:solidFill>
                  <a:srgbClr val="009EE2"/>
                </a:solidFill>
                <a:latin typeface="Source Sans Pro"/>
                <a:ea typeface="Source Sans Pro"/>
                <a:cs typeface="Source Sans Pro"/>
                <a:sym typeface="Source Sans Pro"/>
              </a:rPr>
              <a:t>2,500 women were </a:t>
            </a:r>
            <a:r>
              <a:rPr lang="en-GB" sz="2000" dirty="0">
                <a:solidFill>
                  <a:srgbClr val="621360"/>
                </a:solidFill>
                <a:latin typeface="Source Sans Pro SemiBold"/>
                <a:cs typeface="Source Sans Pro SemiBold"/>
                <a:sym typeface="Source Sans Pro"/>
              </a:rPr>
              <a:t>interviewed across two sites: </a:t>
            </a:r>
            <a:r>
              <a:rPr lang="en-GB" sz="2000" b="1" dirty="0">
                <a:solidFill>
                  <a:srgbClr val="009EE2"/>
                </a:solidFill>
                <a:latin typeface="Source Sans Pro"/>
                <a:ea typeface="Source Sans Pro"/>
                <a:sym typeface="Source Sans Pro"/>
              </a:rPr>
              <a:t>700 in </a:t>
            </a:r>
            <a:r>
              <a:rPr lang="en-GB" sz="2000" b="1" dirty="0">
                <a:solidFill>
                  <a:srgbClr val="009EE2"/>
                </a:solidFill>
                <a:latin typeface="Source Sans Pro"/>
                <a:ea typeface="Source Sans Pro"/>
                <a:cs typeface="Source Sans Pro"/>
                <a:sym typeface="Source Sans Pro"/>
              </a:rPr>
              <a:t>Nimule (</a:t>
            </a:r>
            <a:r>
              <a:rPr lang="en-GB" sz="2000" b="1" dirty="0" err="1">
                <a:solidFill>
                  <a:srgbClr val="009EE2"/>
                </a:solidFill>
                <a:latin typeface="Source Sans Pro"/>
                <a:ea typeface="Source Sans Pro"/>
                <a:cs typeface="Source Sans Pro"/>
                <a:sym typeface="Source Sans Pro"/>
              </a:rPr>
              <a:t>Magwi</a:t>
            </a:r>
            <a:r>
              <a:rPr lang="en-GB" sz="2000" b="1" dirty="0">
                <a:solidFill>
                  <a:srgbClr val="009EE2"/>
                </a:solidFill>
                <a:latin typeface="Source Sans Pro"/>
                <a:ea typeface="Source Sans Pro"/>
                <a:cs typeface="Source Sans Pro"/>
                <a:sym typeface="Source Sans Pro"/>
              </a:rPr>
              <a:t>) </a:t>
            </a:r>
            <a:r>
              <a:rPr lang="en-GB" sz="2000" dirty="0">
                <a:solidFill>
                  <a:srgbClr val="621360"/>
                </a:solidFill>
                <a:latin typeface="Source Sans Pro SemiBold"/>
                <a:cs typeface="Source Sans Pro SemiBold"/>
                <a:sym typeface="Source Sans Pro"/>
              </a:rPr>
              <a:t>and</a:t>
            </a:r>
            <a:r>
              <a:rPr lang="en-GB" sz="2000" b="1" dirty="0">
                <a:solidFill>
                  <a:srgbClr val="009EE2"/>
                </a:solidFill>
                <a:latin typeface="Source Sans Pro"/>
                <a:ea typeface="Source Sans Pro"/>
                <a:cs typeface="Source Sans Pro"/>
                <a:sym typeface="Source Sans Pro"/>
              </a:rPr>
              <a:t> 1,800 in Yei</a:t>
            </a:r>
            <a:r>
              <a:rPr lang="en-GB" sz="2000" dirty="0">
                <a:solidFill>
                  <a:srgbClr val="621360"/>
                </a:solidFill>
                <a:latin typeface="Source Sans Pro SemiBold"/>
                <a:ea typeface="Source Sans Pro SemiBold"/>
                <a:cs typeface="Source Sans Pro SemiBold"/>
                <a:sym typeface="Source Sans Pro SemiBold"/>
              </a:rPr>
              <a:t>.</a:t>
            </a:r>
            <a:endParaRPr sz="2000" dirty="0">
              <a:solidFill>
                <a:srgbClr val="621360"/>
              </a:solidFill>
              <a:latin typeface="Source Sans Pro SemiBold"/>
              <a:ea typeface="Source Sans Pro SemiBold"/>
              <a:cs typeface="Source Sans Pro SemiBold"/>
              <a:sym typeface="Source Sans Pro SemiBold"/>
            </a:endParaRPr>
          </a:p>
          <a:p>
            <a:pPr marL="719999" lvl="0" indent="-486999" algn="l" rtl="0">
              <a:lnSpc>
                <a:spcPct val="115000"/>
              </a:lnSpc>
              <a:spcBef>
                <a:spcPts val="1000"/>
              </a:spcBef>
              <a:spcAft>
                <a:spcPts val="0"/>
              </a:spcAft>
              <a:buClr>
                <a:srgbClr val="621360"/>
              </a:buClr>
              <a:buSzPts val="2000"/>
              <a:buFont typeface="Source Sans Pro SemiBold"/>
              <a:buChar char="•"/>
            </a:pPr>
            <a:r>
              <a:rPr lang="en-GB" sz="2000" dirty="0">
                <a:solidFill>
                  <a:srgbClr val="621360"/>
                </a:solidFill>
                <a:latin typeface="Source Sans Pro SemiBold"/>
                <a:ea typeface="Source Sans Pro SemiBold"/>
                <a:cs typeface="Source Sans Pro SemiBold"/>
                <a:sym typeface="Source Sans Pro SemiBold"/>
              </a:rPr>
              <a:t>Conflict has severely affected the respondents over their lifetimes. In </a:t>
            </a:r>
            <a:r>
              <a:rPr lang="en-GB" sz="2000" dirty="0" err="1">
                <a:solidFill>
                  <a:srgbClr val="621360"/>
                </a:solidFill>
                <a:latin typeface="Source Sans Pro SemiBold"/>
                <a:ea typeface="Source Sans Pro SemiBold"/>
                <a:cs typeface="Source Sans Pro SemiBold"/>
                <a:sym typeface="Source Sans Pro SemiBold"/>
              </a:rPr>
              <a:t>Magwi</a:t>
            </a:r>
            <a:r>
              <a:rPr lang="en-GB" sz="2000" dirty="0">
                <a:solidFill>
                  <a:srgbClr val="621360"/>
                </a:solidFill>
                <a:latin typeface="Source Sans Pro SemiBold"/>
                <a:ea typeface="Source Sans Pro SemiBold"/>
                <a:cs typeface="Source Sans Pro SemiBold"/>
                <a:sym typeface="Source Sans Pro SemiBold"/>
              </a:rPr>
              <a:t>, </a:t>
            </a:r>
            <a:r>
              <a:rPr lang="en-GB" sz="2000" b="1" dirty="0">
                <a:solidFill>
                  <a:srgbClr val="009EE2"/>
                </a:solidFill>
                <a:latin typeface="Source Sans Pro"/>
                <a:ea typeface="Source Sans Pro"/>
                <a:cs typeface="Source Sans Pro"/>
                <a:sym typeface="Source Sans Pro"/>
              </a:rPr>
              <a:t>85.5%</a:t>
            </a:r>
            <a:r>
              <a:rPr lang="en-GB" sz="2000" dirty="0">
                <a:solidFill>
                  <a:srgbClr val="621360"/>
                </a:solidFill>
                <a:latin typeface="Source Sans Pro SemiBold"/>
                <a:ea typeface="Source Sans Pro SemiBold"/>
                <a:cs typeface="Source Sans Pro SemiBold"/>
                <a:sym typeface="Source Sans Pro SemiBold"/>
              </a:rPr>
              <a:t> of </a:t>
            </a:r>
            <a:r>
              <a:rPr lang="en-GB" sz="2000" b="1" dirty="0">
                <a:solidFill>
                  <a:srgbClr val="00B0F0"/>
                </a:solidFill>
                <a:latin typeface="Source Sans Pro SemiBold"/>
                <a:ea typeface="Source Sans Pro SemiBold"/>
                <a:cs typeface="Source Sans Pro SemiBold"/>
                <a:sym typeface="Source Sans Pro SemiBold"/>
              </a:rPr>
              <a:t>women</a:t>
            </a:r>
            <a:r>
              <a:rPr lang="en-GB" sz="2000" dirty="0">
                <a:solidFill>
                  <a:srgbClr val="621360"/>
                </a:solidFill>
                <a:latin typeface="Source Sans Pro SemiBold"/>
                <a:ea typeface="Source Sans Pro SemiBold"/>
                <a:cs typeface="Source Sans Pro SemiBold"/>
                <a:sym typeface="Source Sans Pro SemiBold"/>
              </a:rPr>
              <a:t> reported having been </a:t>
            </a:r>
            <a:r>
              <a:rPr lang="en-GB" sz="2000" b="1" dirty="0">
                <a:solidFill>
                  <a:srgbClr val="009EE2"/>
                </a:solidFill>
                <a:latin typeface="Source Sans Pro"/>
                <a:ea typeface="Source Sans Pro"/>
                <a:cs typeface="Source Sans Pro"/>
                <a:sym typeface="Source Sans Pro"/>
              </a:rPr>
              <a:t>displaced</a:t>
            </a:r>
            <a:r>
              <a:rPr lang="en-GB" sz="2000" dirty="0">
                <a:solidFill>
                  <a:srgbClr val="009EE2"/>
                </a:solidFill>
                <a:latin typeface="Source Sans Pro SemiBold"/>
                <a:ea typeface="Source Sans Pro SemiBold"/>
                <a:cs typeface="Source Sans Pro SemiBold"/>
                <a:sym typeface="Source Sans Pro SemiBold"/>
              </a:rPr>
              <a:t> </a:t>
            </a:r>
            <a:r>
              <a:rPr lang="en-GB" sz="2000" dirty="0">
                <a:solidFill>
                  <a:srgbClr val="621360"/>
                </a:solidFill>
                <a:latin typeface="Source Sans Pro SemiBold"/>
                <a:ea typeface="Source Sans Pro SemiBold"/>
                <a:cs typeface="Source Sans Pro SemiBold"/>
                <a:sym typeface="Source Sans Pro SemiBold"/>
              </a:rPr>
              <a:t>at some point in their lives, while in Yei, the figure was higher, at </a:t>
            </a:r>
            <a:r>
              <a:rPr lang="en-GB" sz="2000" b="1" dirty="0">
                <a:solidFill>
                  <a:srgbClr val="009EE2"/>
                </a:solidFill>
                <a:latin typeface="Source Sans Pro"/>
                <a:ea typeface="Source Sans Pro"/>
                <a:cs typeface="Source Sans Pro"/>
                <a:sym typeface="Source Sans Pro"/>
              </a:rPr>
              <a:t>92.1%.</a:t>
            </a:r>
            <a:endParaRPr sz="2000" b="1" dirty="0">
              <a:solidFill>
                <a:srgbClr val="009EE2"/>
              </a:solidFill>
              <a:latin typeface="Source Sans Pro"/>
              <a:ea typeface="Source Sans Pro"/>
              <a:cs typeface="Source Sans Pro"/>
              <a:sym typeface="Source Sans Pro"/>
            </a:endParaRPr>
          </a:p>
        </p:txBody>
      </p:sp>
      <p:pic>
        <p:nvPicPr>
          <p:cNvPr id="113" name="Google Shape;113;g1a18813285e_0_20"/>
          <p:cNvPicPr preferRelativeResize="0"/>
          <p:nvPr/>
        </p:nvPicPr>
        <p:blipFill rotWithShape="1">
          <a:blip r:embed="rId3">
            <a:alphaModFix/>
          </a:blip>
          <a:srcRect t="33071" b="29588"/>
          <a:stretch/>
        </p:blipFill>
        <p:spPr>
          <a:xfrm>
            <a:off x="10184331" y="162152"/>
            <a:ext cx="1208910" cy="451393"/>
          </a:xfrm>
          <a:prstGeom prst="rect">
            <a:avLst/>
          </a:prstGeom>
          <a:noFill/>
          <a:ln>
            <a:noFill/>
          </a:ln>
        </p:spPr>
      </p:pic>
      <p:pic>
        <p:nvPicPr>
          <p:cNvPr id="114" name="Google Shape;114;g1a18813285e_0_20"/>
          <p:cNvPicPr preferRelativeResize="0"/>
          <p:nvPr/>
        </p:nvPicPr>
        <p:blipFill rotWithShape="1">
          <a:blip r:embed="rId4">
            <a:alphaModFix/>
          </a:blip>
          <a:srcRect l="17301" t="27500" r="17137" b="29503"/>
          <a:stretch/>
        </p:blipFill>
        <p:spPr>
          <a:xfrm>
            <a:off x="11231059" y="98945"/>
            <a:ext cx="792520" cy="512158"/>
          </a:xfrm>
          <a:prstGeom prst="rect">
            <a:avLst/>
          </a:prstGeom>
          <a:noFill/>
          <a:ln>
            <a:noFill/>
          </a:ln>
        </p:spPr>
      </p:pic>
      <p:sp>
        <p:nvSpPr>
          <p:cNvPr id="2" name="TextBox 1">
            <a:extLst>
              <a:ext uri="{FF2B5EF4-FFF2-40B4-BE49-F238E27FC236}">
                <a16:creationId xmlns:a16="http://schemas.microsoft.com/office/drawing/2014/main" id="{4BCA3F25-0645-CFD2-F00F-4BBC3389311E}"/>
              </a:ext>
            </a:extLst>
          </p:cNvPr>
          <p:cNvSpPr txBox="1"/>
          <p:nvPr/>
        </p:nvSpPr>
        <p:spPr>
          <a:xfrm>
            <a:off x="688833" y="5949320"/>
            <a:ext cx="10938486" cy="461665"/>
          </a:xfrm>
          <a:prstGeom prst="rect">
            <a:avLst/>
          </a:prstGeom>
          <a:noFill/>
        </p:spPr>
        <p:txBody>
          <a:bodyPr wrap="square" rtlCol="0">
            <a:spAutoFit/>
          </a:bodyPr>
          <a:lstStyle/>
          <a:p>
            <a:r>
              <a:rPr lang="en-GB" sz="1200" b="1" baseline="30000" dirty="0">
                <a:solidFill>
                  <a:srgbClr val="009EE2"/>
                </a:solidFill>
                <a:latin typeface="Calibri" panose="020F0502020204030204" pitchFamily="34" charset="0"/>
                <a:ea typeface="Source Sans Pro"/>
                <a:cs typeface="Calibri" panose="020F0502020204030204" pitchFamily="34" charset="0"/>
                <a:sym typeface="Source Sans Pro"/>
              </a:rPr>
              <a:t>1</a:t>
            </a:r>
            <a:r>
              <a:rPr lang="en-GB" sz="1200" dirty="0">
                <a:effectLst/>
                <a:latin typeface="Calibri" panose="020F0502020204030204" pitchFamily="34" charset="0"/>
                <a:cs typeface="Calibri" panose="020F0502020204030204" pitchFamily="34" charset="0"/>
              </a:rPr>
              <a:t>Ellsberg M, </a:t>
            </a:r>
            <a:r>
              <a:rPr lang="en-GB" sz="1200" dirty="0" err="1">
                <a:effectLst/>
                <a:latin typeface="Calibri" panose="020F0502020204030204" pitchFamily="34" charset="0"/>
                <a:cs typeface="Calibri" panose="020F0502020204030204" pitchFamily="34" charset="0"/>
              </a:rPr>
              <a:t>Ovince</a:t>
            </a:r>
            <a:r>
              <a:rPr lang="en-GB" sz="1200" dirty="0">
                <a:effectLst/>
                <a:latin typeface="Calibri" panose="020F0502020204030204" pitchFamily="34" charset="0"/>
                <a:cs typeface="Calibri" panose="020F0502020204030204" pitchFamily="34" charset="0"/>
              </a:rPr>
              <a:t> J, Murphy M, Blackwell A, Reddy D, </a:t>
            </a:r>
            <a:r>
              <a:rPr lang="en-GB" sz="1200" dirty="0" err="1">
                <a:effectLst/>
                <a:latin typeface="Calibri" panose="020F0502020204030204" pitchFamily="34" charset="0"/>
                <a:cs typeface="Calibri" panose="020F0502020204030204" pitchFamily="34" charset="0"/>
              </a:rPr>
              <a:t>Stennes</a:t>
            </a:r>
            <a:r>
              <a:rPr lang="en-GB" sz="1200" dirty="0">
                <a:effectLst/>
                <a:latin typeface="Calibri" panose="020F0502020204030204" pitchFamily="34" charset="0"/>
                <a:cs typeface="Calibri" panose="020F0502020204030204" pitchFamily="34" charset="0"/>
              </a:rPr>
              <a:t> J, et al. (2020) No safe place: Prevalence and correlates of violence against conflict-affected women and girls in South Sudan. </a:t>
            </a:r>
            <a:r>
              <a:rPr lang="en-GB" sz="1200" dirty="0" err="1">
                <a:effectLst/>
                <a:latin typeface="Calibri" panose="020F0502020204030204" pitchFamily="34" charset="0"/>
                <a:cs typeface="Calibri" panose="020F0502020204030204" pitchFamily="34" charset="0"/>
              </a:rPr>
              <a:t>PLoS</a:t>
            </a:r>
            <a:r>
              <a:rPr lang="en-GB" sz="1200" dirty="0">
                <a:effectLst/>
                <a:latin typeface="Calibri" panose="020F0502020204030204" pitchFamily="34" charset="0"/>
                <a:cs typeface="Calibri" panose="020F0502020204030204" pitchFamily="34" charset="0"/>
              </a:rPr>
              <a:t> ONE 15(10): e0237965. </a:t>
            </a:r>
            <a:r>
              <a:rPr lang="en-GB" sz="1200" dirty="0">
                <a:solidFill>
                  <a:srgbClr val="2C5CFB"/>
                </a:solidFill>
                <a:effectLst/>
                <a:latin typeface="Calibri" panose="020F0502020204030204" pitchFamily="34" charset="0"/>
                <a:cs typeface="Calibri" panose="020F0502020204030204" pitchFamily="34" charset="0"/>
              </a:rPr>
              <a:t>Data collection took place in 2015 and 2016.</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621360"/>
        </a:solidFill>
        <a:effectLst/>
      </p:bgPr>
    </p:bg>
    <p:spTree>
      <p:nvGrpSpPr>
        <p:cNvPr id="1" name="Shape 118"/>
        <p:cNvGrpSpPr/>
        <p:nvPr/>
      </p:nvGrpSpPr>
      <p:grpSpPr>
        <a:xfrm>
          <a:off x="0" y="0"/>
          <a:ext cx="0" cy="0"/>
          <a:chOff x="0" y="0"/>
          <a:chExt cx="0" cy="0"/>
        </a:xfrm>
      </p:grpSpPr>
      <p:sp>
        <p:nvSpPr>
          <p:cNvPr id="119" name="Google Shape;119;g1a18813285e_0_33"/>
          <p:cNvSpPr/>
          <p:nvPr/>
        </p:nvSpPr>
        <p:spPr>
          <a:xfrm>
            <a:off x="-22350" y="0"/>
            <a:ext cx="12236700" cy="712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g1a18813285e_0_33"/>
          <p:cNvSpPr txBox="1">
            <a:spLocks noGrp="1"/>
          </p:cNvSpPr>
          <p:nvPr>
            <p:ph type="title"/>
          </p:nvPr>
        </p:nvSpPr>
        <p:spPr>
          <a:xfrm>
            <a:off x="505412" y="-39600"/>
            <a:ext cx="10610100" cy="752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GB" sz="3200">
                <a:solidFill>
                  <a:srgbClr val="009EE2"/>
                </a:solidFill>
                <a:latin typeface="Source Sans Pro SemiBold"/>
                <a:ea typeface="Source Sans Pro SemiBold"/>
                <a:cs typeface="Source Sans Pro SemiBold"/>
                <a:sym typeface="Source Sans Pro SemiBold"/>
              </a:rPr>
              <a:t>Story Circles: comparison (Nimule &amp; Yei)</a:t>
            </a:r>
            <a:endParaRPr>
              <a:solidFill>
                <a:srgbClr val="009EE2"/>
              </a:solidFill>
              <a:latin typeface="Source Sans Pro SemiBold"/>
              <a:ea typeface="Source Sans Pro SemiBold"/>
              <a:cs typeface="Source Sans Pro SemiBold"/>
              <a:sym typeface="Source Sans Pro SemiBold"/>
            </a:endParaRPr>
          </a:p>
        </p:txBody>
      </p:sp>
      <p:cxnSp>
        <p:nvCxnSpPr>
          <p:cNvPr id="121" name="Google Shape;121;g1a18813285e_0_33"/>
          <p:cNvCxnSpPr/>
          <p:nvPr/>
        </p:nvCxnSpPr>
        <p:spPr>
          <a:xfrm>
            <a:off x="-22350" y="751450"/>
            <a:ext cx="12236700" cy="25200"/>
          </a:xfrm>
          <a:prstGeom prst="straightConnector1">
            <a:avLst/>
          </a:prstGeom>
          <a:noFill/>
          <a:ln w="38100" cap="flat" cmpd="sng">
            <a:solidFill>
              <a:schemeClr val="lt2"/>
            </a:solidFill>
            <a:prstDash val="solid"/>
            <a:round/>
            <a:headEnd type="none" w="med" len="med"/>
            <a:tailEnd type="none" w="med" len="med"/>
          </a:ln>
        </p:spPr>
      </p:cxnSp>
      <p:cxnSp>
        <p:nvCxnSpPr>
          <p:cNvPr id="122" name="Google Shape;122;g1a18813285e_0_33"/>
          <p:cNvCxnSpPr/>
          <p:nvPr/>
        </p:nvCxnSpPr>
        <p:spPr>
          <a:xfrm>
            <a:off x="-22350" y="815600"/>
            <a:ext cx="12236700" cy="25200"/>
          </a:xfrm>
          <a:prstGeom prst="straightConnector1">
            <a:avLst/>
          </a:prstGeom>
          <a:noFill/>
          <a:ln w="38100" cap="flat" cmpd="sng">
            <a:solidFill>
              <a:srgbClr val="009EE2"/>
            </a:solidFill>
            <a:prstDash val="solid"/>
            <a:round/>
            <a:headEnd type="none" w="med" len="med"/>
            <a:tailEnd type="none" w="med" len="med"/>
          </a:ln>
        </p:spPr>
      </p:cxnSp>
      <p:graphicFrame>
        <p:nvGraphicFramePr>
          <p:cNvPr id="123" name="Google Shape;123;g1a18813285e_0_33"/>
          <p:cNvGraphicFramePr/>
          <p:nvPr>
            <p:extLst>
              <p:ext uri="{D42A27DB-BD31-4B8C-83A1-F6EECF244321}">
                <p14:modId xmlns:p14="http://schemas.microsoft.com/office/powerpoint/2010/main" val="1643383172"/>
              </p:ext>
            </p:extLst>
          </p:nvPr>
        </p:nvGraphicFramePr>
        <p:xfrm>
          <a:off x="662675" y="1838150"/>
          <a:ext cx="10515600" cy="3777395"/>
        </p:xfrm>
        <a:graphic>
          <a:graphicData uri="http://schemas.openxmlformats.org/drawingml/2006/table">
            <a:tbl>
              <a:tblPr firstRow="1" bandRow="1">
                <a:noFill/>
                <a:tableStyleId>{60461E0E-85BC-42E9-AF98-2D36928FF67B}</a:tableStyleId>
              </a:tblPr>
              <a:tblGrid>
                <a:gridCol w="5282875">
                  <a:extLst>
                    <a:ext uri="{9D8B030D-6E8A-4147-A177-3AD203B41FA5}">
                      <a16:colId xmlns:a16="http://schemas.microsoft.com/office/drawing/2014/main" val="20000"/>
                    </a:ext>
                  </a:extLst>
                </a:gridCol>
                <a:gridCol w="5232725">
                  <a:extLst>
                    <a:ext uri="{9D8B030D-6E8A-4147-A177-3AD203B41FA5}">
                      <a16:colId xmlns:a16="http://schemas.microsoft.com/office/drawing/2014/main" val="20001"/>
                    </a:ext>
                  </a:extLst>
                </a:gridCol>
              </a:tblGrid>
              <a:tr h="279975">
                <a:tc>
                  <a:txBody>
                    <a:bodyPr/>
                    <a:lstStyle/>
                    <a:p>
                      <a:pPr marL="0" marR="0" lvl="0" indent="0" algn="l" rtl="0">
                        <a:spcBef>
                          <a:spcPts val="0"/>
                        </a:spcBef>
                        <a:spcAft>
                          <a:spcPts val="0"/>
                        </a:spcAft>
                        <a:buNone/>
                      </a:pPr>
                      <a:r>
                        <a:rPr lang="en-GB" sz="2800" b="0">
                          <a:solidFill>
                            <a:srgbClr val="621360"/>
                          </a:solidFill>
                          <a:latin typeface="Source Sans Pro"/>
                          <a:ea typeface="Source Sans Pro"/>
                          <a:cs typeface="Source Sans Pro"/>
                          <a:sym typeface="Source Sans Pro"/>
                        </a:rPr>
                        <a:t>    </a:t>
                      </a:r>
                      <a:r>
                        <a:rPr lang="en-GB" sz="2800" u="none" strike="noStrike" cap="none">
                          <a:solidFill>
                            <a:srgbClr val="621360"/>
                          </a:solidFill>
                          <a:latin typeface="Source Sans Pro"/>
                          <a:ea typeface="Source Sans Pro"/>
                          <a:cs typeface="Source Sans Pro"/>
                          <a:sym typeface="Source Sans Pro"/>
                        </a:rPr>
                        <a:t>Nimule</a:t>
                      </a:r>
                      <a:endParaRPr>
                        <a:solidFill>
                          <a:srgbClr val="621360"/>
                        </a:solidFill>
                        <a:latin typeface="Source Sans Pro"/>
                        <a:ea typeface="Source Sans Pro"/>
                        <a:cs typeface="Source Sans Pro"/>
                        <a:sym typeface="Source Sans Pro"/>
                      </a:endParaRPr>
                    </a:p>
                  </a:txBody>
                  <a:tcPr marL="91450" marR="91450" marT="45725" marB="457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009EE2"/>
                    </a:solidFill>
                  </a:tcPr>
                </a:tc>
                <a:tc>
                  <a:txBody>
                    <a:bodyPr/>
                    <a:lstStyle/>
                    <a:p>
                      <a:pPr marL="0" marR="0" lvl="0" indent="0" algn="l" rtl="0">
                        <a:spcBef>
                          <a:spcPts val="0"/>
                        </a:spcBef>
                        <a:spcAft>
                          <a:spcPts val="0"/>
                        </a:spcAft>
                        <a:buNone/>
                      </a:pPr>
                      <a:r>
                        <a:rPr lang="en-GB" sz="2800" b="0">
                          <a:solidFill>
                            <a:srgbClr val="621360"/>
                          </a:solidFill>
                          <a:latin typeface="Source Sans Pro"/>
                          <a:ea typeface="Source Sans Pro"/>
                          <a:cs typeface="Source Sans Pro"/>
                          <a:sym typeface="Source Sans Pro"/>
                        </a:rPr>
                        <a:t>    </a:t>
                      </a:r>
                      <a:r>
                        <a:rPr lang="en-GB" sz="2800">
                          <a:solidFill>
                            <a:srgbClr val="621360"/>
                          </a:solidFill>
                          <a:latin typeface="Source Sans Pro"/>
                          <a:ea typeface="Source Sans Pro"/>
                          <a:cs typeface="Source Sans Pro"/>
                          <a:sym typeface="Source Sans Pro"/>
                        </a:rPr>
                        <a:t>Yei</a:t>
                      </a:r>
                      <a:endParaRPr>
                        <a:solidFill>
                          <a:srgbClr val="621360"/>
                        </a:solidFill>
                        <a:latin typeface="Source Sans Pro"/>
                        <a:ea typeface="Source Sans Pro"/>
                        <a:cs typeface="Source Sans Pro"/>
                        <a:sym typeface="Source Sans Pro"/>
                      </a:endParaRPr>
                    </a:p>
                  </a:txBody>
                  <a:tcPr marL="91450" marR="91450" marT="45725" marB="457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009EE2"/>
                    </a:solidFill>
                  </a:tcPr>
                </a:tc>
                <a:extLst>
                  <a:ext uri="{0D108BD9-81ED-4DB2-BD59-A6C34878D82A}">
                    <a16:rowId xmlns:a16="http://schemas.microsoft.com/office/drawing/2014/main" val="10000"/>
                  </a:ext>
                </a:extLst>
              </a:tr>
              <a:tr h="3259225">
                <a:tc>
                  <a:txBody>
                    <a:bodyPr/>
                    <a:lstStyle/>
                    <a:p>
                      <a:pPr marL="285750" marR="0" lvl="0" indent="-285750" algn="l" rtl="0">
                        <a:lnSpc>
                          <a:spcPct val="114000"/>
                        </a:lnSpc>
                        <a:spcBef>
                          <a:spcPts val="0"/>
                        </a:spcBef>
                        <a:spcAft>
                          <a:spcPts val="900"/>
                        </a:spcAft>
                        <a:buClr>
                          <a:srgbClr val="621360"/>
                        </a:buClr>
                        <a:buSzPts val="1800"/>
                        <a:buFont typeface="Source Sans Pro"/>
                        <a:buChar char="•"/>
                      </a:pPr>
                      <a:r>
                        <a:rPr lang="en-GB" sz="1800" dirty="0">
                          <a:solidFill>
                            <a:srgbClr val="621360"/>
                          </a:solidFill>
                          <a:latin typeface="Source Sans Pro"/>
                          <a:ea typeface="Source Sans Pro"/>
                          <a:cs typeface="Source Sans Pro"/>
                          <a:sym typeface="Source Sans Pro"/>
                        </a:rPr>
                        <a:t>Participants  focused on land grabbing and inter-ethnic conflicts in the </a:t>
                      </a:r>
                      <a:r>
                        <a:rPr lang="en-GB" sz="1800" dirty="0">
                          <a:solidFill>
                            <a:srgbClr val="00B0F0"/>
                          </a:solidFill>
                          <a:latin typeface="Source Sans Pro"/>
                          <a:ea typeface="Source Sans Pro"/>
                          <a:cs typeface="Source Sans Pro"/>
                          <a:sym typeface="Source Sans Pro"/>
                        </a:rPr>
                        <a:t>Story Circles</a:t>
                      </a:r>
                      <a:r>
                        <a:rPr lang="en-GB" sz="1800" dirty="0">
                          <a:solidFill>
                            <a:srgbClr val="621360"/>
                          </a:solidFill>
                          <a:latin typeface="Source Sans Pro"/>
                          <a:ea typeface="Source Sans Pro"/>
                          <a:cs typeface="Source Sans Pro"/>
                          <a:sym typeface="Source Sans Pro"/>
                        </a:rPr>
                        <a:t>, with soldiers figuring prominently as perpetrators of violence</a:t>
                      </a:r>
                      <a:endParaRPr dirty="0">
                        <a:solidFill>
                          <a:srgbClr val="621360"/>
                        </a:solidFill>
                        <a:latin typeface="Source Sans Pro"/>
                        <a:ea typeface="Source Sans Pro"/>
                        <a:cs typeface="Source Sans Pro"/>
                        <a:sym typeface="Source Sans Pro"/>
                      </a:endParaRPr>
                    </a:p>
                    <a:p>
                      <a:pPr marL="285750" marR="0" lvl="0" indent="-285750" algn="l" rtl="0">
                        <a:lnSpc>
                          <a:spcPct val="114000"/>
                        </a:lnSpc>
                        <a:spcBef>
                          <a:spcPts val="0"/>
                        </a:spcBef>
                        <a:spcAft>
                          <a:spcPts val="900"/>
                        </a:spcAft>
                        <a:buClr>
                          <a:srgbClr val="621360"/>
                        </a:buClr>
                        <a:buSzPts val="1800"/>
                        <a:buFont typeface="Source Sans Pro"/>
                        <a:buChar char="•"/>
                      </a:pPr>
                      <a:r>
                        <a:rPr lang="en-GB" sz="1800" dirty="0">
                          <a:solidFill>
                            <a:srgbClr val="621360"/>
                          </a:solidFill>
                          <a:latin typeface="Source Sans Pro"/>
                          <a:ea typeface="Source Sans Pro"/>
                          <a:cs typeface="Source Sans Pro"/>
                          <a:sym typeface="Source Sans Pro"/>
                        </a:rPr>
                        <a:t>Participant stories made clear associations between recurring phases of displacement and the inter-generational impact</a:t>
                      </a:r>
                      <a:endParaRPr dirty="0">
                        <a:solidFill>
                          <a:srgbClr val="621360"/>
                        </a:solidFill>
                        <a:latin typeface="Source Sans Pro"/>
                        <a:ea typeface="Source Sans Pro"/>
                        <a:cs typeface="Source Sans Pro"/>
                        <a:sym typeface="Source Sans Pro"/>
                      </a:endParaRPr>
                    </a:p>
                    <a:p>
                      <a:pPr marL="285750" marR="0" lvl="0" indent="-285750" algn="l" rtl="0">
                        <a:lnSpc>
                          <a:spcPct val="114000"/>
                        </a:lnSpc>
                        <a:spcBef>
                          <a:spcPts val="0"/>
                        </a:spcBef>
                        <a:spcAft>
                          <a:spcPts val="900"/>
                        </a:spcAft>
                        <a:buClr>
                          <a:srgbClr val="621360"/>
                        </a:buClr>
                        <a:buSzPts val="1800"/>
                        <a:buFont typeface="Source Sans Pro"/>
                        <a:buChar char="•"/>
                      </a:pPr>
                      <a:r>
                        <a:rPr lang="en-GB" sz="1800" dirty="0">
                          <a:solidFill>
                            <a:srgbClr val="621360"/>
                          </a:solidFill>
                          <a:latin typeface="Source Sans Pro"/>
                          <a:ea typeface="Source Sans Pro"/>
                          <a:cs typeface="Source Sans Pro"/>
                          <a:sym typeface="Source Sans Pro"/>
                        </a:rPr>
                        <a:t>Many participants in the Nimule </a:t>
                      </a:r>
                      <a:r>
                        <a:rPr lang="en-GB" sz="1800" dirty="0">
                          <a:solidFill>
                            <a:srgbClr val="00B0F0"/>
                          </a:solidFill>
                          <a:latin typeface="Source Sans Pro"/>
                          <a:ea typeface="Source Sans Pro"/>
                          <a:cs typeface="Source Sans Pro"/>
                          <a:sym typeface="Source Sans Pro"/>
                        </a:rPr>
                        <a:t>Story Circles </a:t>
                      </a:r>
                      <a:r>
                        <a:rPr lang="en-GB" sz="1800" dirty="0">
                          <a:solidFill>
                            <a:srgbClr val="621360"/>
                          </a:solidFill>
                          <a:latin typeface="Source Sans Pro"/>
                          <a:ea typeface="Source Sans Pro"/>
                          <a:cs typeface="Source Sans Pro"/>
                          <a:sym typeface="Source Sans Pro"/>
                        </a:rPr>
                        <a:t>were from the area or had been residents for a long time</a:t>
                      </a:r>
                      <a:endParaRPr sz="1800" dirty="0">
                        <a:solidFill>
                          <a:srgbClr val="621360"/>
                        </a:solidFill>
                        <a:latin typeface="Source Sans Pro"/>
                        <a:ea typeface="Source Sans Pro"/>
                        <a:cs typeface="Source Sans Pro"/>
                        <a:sym typeface="Source Sans Pro"/>
                      </a:endParaRPr>
                    </a:p>
                  </a:txBody>
                  <a:tcPr marL="91450" marR="91450" marT="45725" marB="45725">
                    <a:lnL w="9525" cap="flat" cmpd="sng">
                      <a:solidFill>
                        <a:schemeClr val="lt1"/>
                      </a:solidFill>
                      <a:prstDash val="solid"/>
                      <a:round/>
                      <a:headEnd type="none" w="sm" len="sm"/>
                      <a:tailEnd type="none" w="sm" len="sm"/>
                    </a:lnL>
                    <a:lnR w="9525" cap="flat" cmpd="sng">
                      <a:solidFill>
                        <a:srgbClr val="621360"/>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FFFFF"/>
                    </a:solidFill>
                  </a:tcPr>
                </a:tc>
                <a:tc>
                  <a:txBody>
                    <a:bodyPr/>
                    <a:lstStyle/>
                    <a:p>
                      <a:pPr marL="285750" marR="0" lvl="0" indent="-285750" algn="l" rtl="0">
                        <a:lnSpc>
                          <a:spcPct val="114000"/>
                        </a:lnSpc>
                        <a:spcBef>
                          <a:spcPts val="0"/>
                        </a:spcBef>
                        <a:spcAft>
                          <a:spcPts val="900"/>
                        </a:spcAft>
                        <a:buClr>
                          <a:srgbClr val="621360"/>
                        </a:buClr>
                        <a:buSzPts val="1800"/>
                        <a:buFont typeface="Source Sans Pro"/>
                        <a:buChar char="•"/>
                      </a:pPr>
                      <a:r>
                        <a:rPr lang="en-GB" sz="1800" dirty="0">
                          <a:solidFill>
                            <a:srgbClr val="621360"/>
                          </a:solidFill>
                          <a:latin typeface="Source Sans Pro"/>
                          <a:ea typeface="Source Sans Pro"/>
                          <a:cs typeface="Source Sans Pro"/>
                          <a:sym typeface="Source Sans Pro"/>
                        </a:rPr>
                        <a:t>Participants were largely focused on the current conflict in South Sudan between rebel groups and the government, rather than all phases of conflict</a:t>
                      </a:r>
                      <a:endParaRPr dirty="0">
                        <a:solidFill>
                          <a:srgbClr val="621360"/>
                        </a:solidFill>
                        <a:latin typeface="Source Sans Pro"/>
                        <a:ea typeface="Source Sans Pro"/>
                        <a:cs typeface="Source Sans Pro"/>
                        <a:sym typeface="Source Sans Pro"/>
                      </a:endParaRPr>
                    </a:p>
                    <a:p>
                      <a:pPr marL="285750" marR="0" lvl="0" indent="-285750" algn="l" rtl="0">
                        <a:lnSpc>
                          <a:spcPct val="114000"/>
                        </a:lnSpc>
                        <a:spcBef>
                          <a:spcPts val="0"/>
                        </a:spcBef>
                        <a:spcAft>
                          <a:spcPts val="900"/>
                        </a:spcAft>
                        <a:buClr>
                          <a:srgbClr val="621360"/>
                        </a:buClr>
                        <a:buSzPts val="1800"/>
                        <a:buFont typeface="Source Sans Pro"/>
                        <a:buChar char="•"/>
                      </a:pPr>
                      <a:r>
                        <a:rPr lang="en-GB" sz="1800" dirty="0">
                          <a:solidFill>
                            <a:srgbClr val="621360"/>
                          </a:solidFill>
                          <a:latin typeface="Source Sans Pro"/>
                          <a:ea typeface="Source Sans Pro"/>
                          <a:cs typeface="Source Sans Pro"/>
                          <a:sym typeface="Source Sans Pro"/>
                        </a:rPr>
                        <a:t>Most of the participants in the Yei </a:t>
                      </a:r>
                      <a:r>
                        <a:rPr lang="en-GB" sz="1800" dirty="0">
                          <a:solidFill>
                            <a:srgbClr val="00B0F0"/>
                          </a:solidFill>
                          <a:latin typeface="Source Sans Pro"/>
                          <a:ea typeface="Source Sans Pro"/>
                          <a:cs typeface="Source Sans Pro"/>
                          <a:sym typeface="Source Sans Pro"/>
                        </a:rPr>
                        <a:t>Story Circles </a:t>
                      </a:r>
                      <a:r>
                        <a:rPr lang="en-GB" sz="1800" dirty="0">
                          <a:solidFill>
                            <a:srgbClr val="621360"/>
                          </a:solidFill>
                          <a:latin typeface="Source Sans Pro"/>
                          <a:ea typeface="Source Sans Pro"/>
                          <a:cs typeface="Source Sans Pro"/>
                          <a:sym typeface="Source Sans Pro"/>
                        </a:rPr>
                        <a:t>were living in IDP camps and did not feel as they had a home</a:t>
                      </a:r>
                      <a:endParaRPr sz="1800" dirty="0">
                        <a:solidFill>
                          <a:srgbClr val="621360"/>
                        </a:solidFill>
                        <a:latin typeface="Source Sans Pro"/>
                        <a:ea typeface="Source Sans Pro"/>
                        <a:cs typeface="Source Sans Pro"/>
                        <a:sym typeface="Source Sans Pro"/>
                      </a:endParaRPr>
                    </a:p>
                  </a:txBody>
                  <a:tcPr marL="91450" marR="91450" marT="45725" marB="45725">
                    <a:lnL w="9525" cap="flat" cmpd="sng">
                      <a:solidFill>
                        <a:srgbClr val="621360"/>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bl>
          </a:graphicData>
        </a:graphic>
      </p:graphicFrame>
      <p:pic>
        <p:nvPicPr>
          <p:cNvPr id="124" name="Google Shape;124;g1a18813285e_0_33"/>
          <p:cNvPicPr preferRelativeResize="0"/>
          <p:nvPr/>
        </p:nvPicPr>
        <p:blipFill rotWithShape="1">
          <a:blip r:embed="rId3">
            <a:alphaModFix/>
          </a:blip>
          <a:srcRect t="33071" b="29588"/>
          <a:stretch/>
        </p:blipFill>
        <p:spPr>
          <a:xfrm>
            <a:off x="10184331" y="162152"/>
            <a:ext cx="1208910" cy="451393"/>
          </a:xfrm>
          <a:prstGeom prst="rect">
            <a:avLst/>
          </a:prstGeom>
          <a:noFill/>
          <a:ln>
            <a:noFill/>
          </a:ln>
        </p:spPr>
      </p:pic>
      <p:pic>
        <p:nvPicPr>
          <p:cNvPr id="125" name="Google Shape;125;g1a18813285e_0_33"/>
          <p:cNvPicPr preferRelativeResize="0"/>
          <p:nvPr/>
        </p:nvPicPr>
        <p:blipFill rotWithShape="1">
          <a:blip r:embed="rId4">
            <a:alphaModFix/>
          </a:blip>
          <a:srcRect l="17301" t="27500" r="17137" b="29503"/>
          <a:stretch/>
        </p:blipFill>
        <p:spPr>
          <a:xfrm>
            <a:off x="11231059" y="98945"/>
            <a:ext cx="792520" cy="51215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g1a18813285e_0_45"/>
          <p:cNvSpPr txBox="1">
            <a:spLocks noGrp="1"/>
          </p:cNvSpPr>
          <p:nvPr>
            <p:ph type="body" idx="1"/>
          </p:nvPr>
        </p:nvSpPr>
        <p:spPr>
          <a:xfrm>
            <a:off x="5827153" y="845558"/>
            <a:ext cx="6030600" cy="5829900"/>
          </a:xfrm>
          <a:prstGeom prst="rect">
            <a:avLst/>
          </a:prstGeom>
          <a:noFill/>
          <a:ln>
            <a:noFill/>
          </a:ln>
        </p:spPr>
        <p:txBody>
          <a:bodyPr spcFirstLastPara="1" wrap="square" lIns="91425" tIns="45700" rIns="91425" bIns="45700" anchor="t" anchorCtr="0">
            <a:noAutofit/>
          </a:bodyPr>
          <a:lstStyle/>
          <a:p>
            <a:pPr marL="719999" lvl="0" indent="-474299" algn="l" rtl="0">
              <a:lnSpc>
                <a:spcPct val="115000"/>
              </a:lnSpc>
              <a:spcBef>
                <a:spcPts val="1000"/>
              </a:spcBef>
              <a:spcAft>
                <a:spcPts val="0"/>
              </a:spcAft>
              <a:buClr>
                <a:srgbClr val="621360"/>
              </a:buClr>
              <a:buSzPts val="1800"/>
              <a:buFont typeface="Source Sans Pro SemiBold"/>
              <a:buChar char="•"/>
            </a:pPr>
            <a:r>
              <a:rPr lang="en-GB" sz="1800" dirty="0">
                <a:solidFill>
                  <a:srgbClr val="621360"/>
                </a:solidFill>
                <a:latin typeface="Source Sans Pro SemiBold"/>
                <a:ea typeface="Source Sans Pro SemiBold"/>
                <a:cs typeface="Source Sans Pro SemiBold"/>
                <a:sym typeface="Source Sans Pro SemiBold"/>
              </a:rPr>
              <a:t>The number of times that women had experienced sexual violence differed in the two locations, with over </a:t>
            </a:r>
            <a:r>
              <a:rPr lang="en-GB" sz="1800" b="1" dirty="0">
                <a:solidFill>
                  <a:srgbClr val="009EE2"/>
                </a:solidFill>
                <a:latin typeface="Source Sans Pro"/>
                <a:ea typeface="Source Sans Pro"/>
                <a:cs typeface="Source Sans Pro"/>
                <a:sym typeface="Source Sans Pro"/>
              </a:rPr>
              <a:t>half of women in Nimule (59.3%)</a:t>
            </a:r>
            <a:r>
              <a:rPr lang="en-GB" sz="1800" dirty="0">
                <a:solidFill>
                  <a:srgbClr val="621360"/>
                </a:solidFill>
                <a:latin typeface="Source Sans Pro SemiBold"/>
                <a:ea typeface="Source Sans Pro SemiBold"/>
                <a:cs typeface="Source Sans Pro SemiBold"/>
                <a:sym typeface="Source Sans Pro SemiBold"/>
              </a:rPr>
              <a:t> reporting having experienced it </a:t>
            </a:r>
            <a:r>
              <a:rPr lang="en-GB" sz="1800" b="1" dirty="0">
                <a:solidFill>
                  <a:srgbClr val="009EE2"/>
                </a:solidFill>
                <a:latin typeface="Source Sans Pro"/>
                <a:ea typeface="Source Sans Pro"/>
                <a:cs typeface="Source Sans Pro"/>
                <a:sym typeface="Source Sans Pro"/>
              </a:rPr>
              <a:t>many times</a:t>
            </a:r>
            <a:r>
              <a:rPr lang="en-GB" sz="1800" dirty="0">
                <a:solidFill>
                  <a:srgbClr val="621360"/>
                </a:solidFill>
                <a:latin typeface="Source Sans Pro SemiBold"/>
                <a:ea typeface="Source Sans Pro SemiBold"/>
                <a:cs typeface="Source Sans Pro SemiBold"/>
                <a:sym typeface="Source Sans Pro SemiBold"/>
              </a:rPr>
              <a:t> compared to only </a:t>
            </a:r>
            <a:r>
              <a:rPr lang="en-GB" sz="1800" b="1" dirty="0">
                <a:solidFill>
                  <a:srgbClr val="009EE2"/>
                </a:solidFill>
                <a:latin typeface="Source Sans Pro"/>
                <a:ea typeface="Source Sans Pro"/>
                <a:cs typeface="Source Sans Pro"/>
                <a:sym typeface="Source Sans Pro"/>
              </a:rPr>
              <a:t>22.1% in Yei </a:t>
            </a:r>
            <a:r>
              <a:rPr lang="en-GB" sz="1800" dirty="0">
                <a:solidFill>
                  <a:srgbClr val="621360"/>
                </a:solidFill>
                <a:latin typeface="Source Sans Pro SemiBold"/>
                <a:ea typeface="Source Sans Pro SemiBold"/>
                <a:cs typeface="Source Sans Pro SemiBold"/>
                <a:sym typeface="Source Sans Pro SemiBold"/>
              </a:rPr>
              <a:t>reporting the same. In Yei, most respondents (77.9%) reported experiencing sexual violence once or a few times. </a:t>
            </a:r>
            <a:endParaRPr sz="1800" dirty="0">
              <a:solidFill>
                <a:srgbClr val="621360"/>
              </a:solidFill>
              <a:latin typeface="Source Sans Pro SemiBold"/>
              <a:ea typeface="Source Sans Pro SemiBold"/>
              <a:cs typeface="Source Sans Pro SemiBold"/>
              <a:sym typeface="Source Sans Pro SemiBold"/>
            </a:endParaRPr>
          </a:p>
          <a:p>
            <a:pPr marL="719999" lvl="0" indent="-474299" algn="l" rtl="0">
              <a:lnSpc>
                <a:spcPct val="115000"/>
              </a:lnSpc>
              <a:spcBef>
                <a:spcPts val="1000"/>
              </a:spcBef>
              <a:spcAft>
                <a:spcPts val="0"/>
              </a:spcAft>
              <a:buClr>
                <a:srgbClr val="621360"/>
              </a:buClr>
              <a:buSzPts val="1800"/>
              <a:buFont typeface="Source Sans Pro SemiBold"/>
              <a:buChar char="•"/>
            </a:pPr>
            <a:r>
              <a:rPr lang="en-GB" sz="1800" dirty="0">
                <a:solidFill>
                  <a:srgbClr val="621360"/>
                </a:solidFill>
                <a:latin typeface="Source Sans Pro SemiBold"/>
                <a:ea typeface="Source Sans Pro SemiBold"/>
                <a:cs typeface="Source Sans Pro SemiBold"/>
                <a:sym typeface="Source Sans Pro SemiBold"/>
              </a:rPr>
              <a:t>More than half, 54.2% (59.0% in </a:t>
            </a:r>
            <a:r>
              <a:rPr lang="en-GB" sz="1800" dirty="0" err="1">
                <a:solidFill>
                  <a:srgbClr val="621360"/>
                </a:solidFill>
                <a:latin typeface="Source Sans Pro SemiBold"/>
                <a:ea typeface="Source Sans Pro SemiBold"/>
                <a:cs typeface="Source Sans Pro SemiBold"/>
                <a:sym typeface="Source Sans Pro SemiBold"/>
              </a:rPr>
              <a:t>Magwi</a:t>
            </a:r>
            <a:r>
              <a:rPr lang="en-GB" sz="1800" dirty="0">
                <a:solidFill>
                  <a:srgbClr val="621360"/>
                </a:solidFill>
                <a:latin typeface="Source Sans Pro SemiBold"/>
                <a:ea typeface="Source Sans Pro SemiBold"/>
                <a:cs typeface="Source Sans Pro SemiBold"/>
                <a:sym typeface="Source Sans Pro SemiBold"/>
              </a:rPr>
              <a:t> and 52.4% in Yei) of women who reported IPV, experienced the most </a:t>
            </a:r>
            <a:r>
              <a:rPr lang="en-GB" sz="1800" b="1" dirty="0">
                <a:solidFill>
                  <a:srgbClr val="009EE2"/>
                </a:solidFill>
                <a:latin typeface="Source Sans Pro"/>
                <a:ea typeface="Source Sans Pro"/>
                <a:cs typeface="Source Sans Pro"/>
                <a:sym typeface="Source Sans Pro"/>
              </a:rPr>
              <a:t>severe</a:t>
            </a:r>
            <a:r>
              <a:rPr lang="en-GB" sz="1800" dirty="0">
                <a:solidFill>
                  <a:srgbClr val="621360"/>
                </a:solidFill>
                <a:latin typeface="Source Sans Pro SemiBold"/>
                <a:ea typeface="Source Sans Pro SemiBold"/>
                <a:cs typeface="Source Sans Pro SemiBold"/>
                <a:sym typeface="Source Sans Pro SemiBold"/>
              </a:rPr>
              <a:t> forms of violence (defined as </a:t>
            </a:r>
            <a:r>
              <a:rPr lang="en-GB" sz="1800" b="1" dirty="0">
                <a:solidFill>
                  <a:srgbClr val="009EE2"/>
                </a:solidFill>
                <a:latin typeface="Source Sans Pro"/>
                <a:ea typeface="Source Sans Pro"/>
                <a:cs typeface="Source Sans Pro"/>
                <a:sym typeface="Source Sans Pro"/>
              </a:rPr>
              <a:t>being hit, kicked or dragged, choked or burnt, or threatened with a knife or gun).</a:t>
            </a:r>
            <a:r>
              <a:rPr lang="en-GB" sz="1800" dirty="0">
                <a:solidFill>
                  <a:srgbClr val="621360"/>
                </a:solidFill>
                <a:latin typeface="Source Sans Pro SemiBold"/>
                <a:ea typeface="Source Sans Pro SemiBold"/>
                <a:cs typeface="Source Sans Pro SemiBold"/>
                <a:sym typeface="Source Sans Pro SemiBold"/>
              </a:rPr>
              <a:t> </a:t>
            </a:r>
            <a:r>
              <a:rPr lang="en-GB" sz="1800" b="1" dirty="0">
                <a:solidFill>
                  <a:srgbClr val="009EE2"/>
                </a:solidFill>
                <a:latin typeface="Source Sans Pro"/>
                <a:ea typeface="Source Sans Pro"/>
                <a:cs typeface="Source Sans Pro SemiBold"/>
                <a:sym typeface="Source Sans Pro"/>
              </a:rPr>
              <a:t>M</a:t>
            </a:r>
            <a:r>
              <a:rPr lang="en-GB" sz="1800" b="1" dirty="0">
                <a:solidFill>
                  <a:srgbClr val="009EE2"/>
                </a:solidFill>
                <a:latin typeface="Source Sans Pro"/>
                <a:ea typeface="Source Sans Pro"/>
                <a:cs typeface="Source Sans Pro"/>
                <a:sym typeface="Source Sans Pro"/>
              </a:rPr>
              <a:t>oderate</a:t>
            </a:r>
            <a:r>
              <a:rPr lang="en-GB" sz="1800" dirty="0">
                <a:solidFill>
                  <a:srgbClr val="621360"/>
                </a:solidFill>
                <a:latin typeface="Source Sans Pro SemiBold"/>
                <a:ea typeface="Source Sans Pro SemiBold"/>
                <a:cs typeface="Source Sans Pro SemiBold"/>
                <a:sym typeface="Source Sans Pro SemiBold"/>
              </a:rPr>
              <a:t> violence (defined as </a:t>
            </a:r>
            <a:r>
              <a:rPr lang="en-GB" sz="1800" b="1" dirty="0">
                <a:solidFill>
                  <a:srgbClr val="009EE2"/>
                </a:solidFill>
                <a:latin typeface="Source Sans Pro"/>
                <a:ea typeface="Source Sans Pro"/>
                <a:cs typeface="Source Sans Pro"/>
                <a:sym typeface="Source Sans Pro"/>
              </a:rPr>
              <a:t>slapped or something thrown at, pushed or shoved)</a:t>
            </a:r>
            <a:r>
              <a:rPr lang="en-GB" sz="1800" dirty="0">
                <a:solidFill>
                  <a:srgbClr val="621360"/>
                </a:solidFill>
                <a:latin typeface="Source Sans Pro SemiBold"/>
                <a:ea typeface="Source Sans Pro SemiBold"/>
                <a:cs typeface="Source Sans Pro SemiBold"/>
                <a:sym typeface="Source Sans Pro SemiBold"/>
              </a:rPr>
              <a:t> was experienced more overall, with rates of 68.4% in </a:t>
            </a:r>
            <a:r>
              <a:rPr lang="en-GB" sz="1800" dirty="0" err="1">
                <a:solidFill>
                  <a:srgbClr val="621360"/>
                </a:solidFill>
                <a:latin typeface="Source Sans Pro SemiBold"/>
                <a:ea typeface="Source Sans Pro SemiBold"/>
                <a:cs typeface="Source Sans Pro SemiBold"/>
                <a:sym typeface="Source Sans Pro SemiBold"/>
              </a:rPr>
              <a:t>Magwi</a:t>
            </a:r>
            <a:r>
              <a:rPr lang="en-GB" sz="1800" dirty="0">
                <a:solidFill>
                  <a:srgbClr val="621360"/>
                </a:solidFill>
                <a:latin typeface="Source Sans Pro SemiBold"/>
                <a:ea typeface="Source Sans Pro SemiBold"/>
                <a:cs typeface="Source Sans Pro SemiBold"/>
                <a:sym typeface="Source Sans Pro SemiBold"/>
              </a:rPr>
              <a:t>, 66.0% in Yei and 66.7% overall.</a:t>
            </a:r>
            <a:endParaRPr sz="1800" dirty="0">
              <a:solidFill>
                <a:srgbClr val="621360"/>
              </a:solidFill>
              <a:latin typeface="Source Sans Pro SemiBold"/>
              <a:ea typeface="Source Sans Pro SemiBold"/>
              <a:cs typeface="Source Sans Pro SemiBold"/>
              <a:sym typeface="Source Sans Pro SemiBold"/>
            </a:endParaRPr>
          </a:p>
        </p:txBody>
      </p:sp>
      <p:pic>
        <p:nvPicPr>
          <p:cNvPr id="131" name="Google Shape;131;g1a18813285e_0_45"/>
          <p:cNvPicPr preferRelativeResize="0"/>
          <p:nvPr/>
        </p:nvPicPr>
        <p:blipFill rotWithShape="1">
          <a:blip r:embed="rId3">
            <a:alphaModFix/>
          </a:blip>
          <a:srcRect l="29001" r="11114"/>
          <a:stretch/>
        </p:blipFill>
        <p:spPr>
          <a:xfrm>
            <a:off x="78658" y="162152"/>
            <a:ext cx="5679626" cy="6932674"/>
          </a:xfrm>
          <a:prstGeom prst="rect">
            <a:avLst/>
          </a:prstGeom>
          <a:noFill/>
          <a:ln>
            <a:noFill/>
          </a:ln>
        </p:spPr>
      </p:pic>
      <p:pic>
        <p:nvPicPr>
          <p:cNvPr id="132" name="Google Shape;132;g1a18813285e_0_45"/>
          <p:cNvPicPr preferRelativeResize="0"/>
          <p:nvPr/>
        </p:nvPicPr>
        <p:blipFill rotWithShape="1">
          <a:blip r:embed="rId4">
            <a:alphaModFix/>
          </a:blip>
          <a:srcRect t="33071" b="29588"/>
          <a:stretch/>
        </p:blipFill>
        <p:spPr>
          <a:xfrm>
            <a:off x="10184331" y="162152"/>
            <a:ext cx="1208910" cy="451393"/>
          </a:xfrm>
          <a:prstGeom prst="rect">
            <a:avLst/>
          </a:prstGeom>
          <a:noFill/>
          <a:ln>
            <a:noFill/>
          </a:ln>
        </p:spPr>
      </p:pic>
      <p:pic>
        <p:nvPicPr>
          <p:cNvPr id="133" name="Google Shape;133;g1a18813285e_0_45"/>
          <p:cNvPicPr preferRelativeResize="0"/>
          <p:nvPr/>
        </p:nvPicPr>
        <p:blipFill rotWithShape="1">
          <a:blip r:embed="rId5">
            <a:alphaModFix/>
          </a:blip>
          <a:srcRect l="17301" t="27500" r="17137" b="29503"/>
          <a:stretch/>
        </p:blipFill>
        <p:spPr>
          <a:xfrm>
            <a:off x="11231059" y="98945"/>
            <a:ext cx="792520" cy="512158"/>
          </a:xfrm>
          <a:prstGeom prst="rect">
            <a:avLst/>
          </a:prstGeom>
          <a:noFill/>
          <a:ln>
            <a:noFill/>
          </a:ln>
        </p:spPr>
      </p:pic>
      <p:sp>
        <p:nvSpPr>
          <p:cNvPr id="2" name="TextBox 1">
            <a:extLst>
              <a:ext uri="{FF2B5EF4-FFF2-40B4-BE49-F238E27FC236}">
                <a16:creationId xmlns:a16="http://schemas.microsoft.com/office/drawing/2014/main" id="{A4FCBF67-B0B5-2770-B9CF-615437112375}"/>
              </a:ext>
            </a:extLst>
          </p:cNvPr>
          <p:cNvSpPr txBox="1"/>
          <p:nvPr/>
        </p:nvSpPr>
        <p:spPr>
          <a:xfrm>
            <a:off x="5886772" y="162152"/>
            <a:ext cx="4423087" cy="461665"/>
          </a:xfrm>
          <a:prstGeom prst="rect">
            <a:avLst/>
          </a:prstGeom>
          <a:noFill/>
        </p:spPr>
        <p:txBody>
          <a:bodyPr wrap="square" rtlCol="0">
            <a:spAutoFit/>
          </a:bodyPr>
          <a:lstStyle/>
          <a:p>
            <a:r>
              <a:rPr lang="en-US" sz="2400" dirty="0">
                <a:solidFill>
                  <a:srgbClr val="00B0F0"/>
                </a:solidFill>
                <a:latin typeface="Calibri" panose="020F0502020204030204" pitchFamily="34" charset="0"/>
                <a:cs typeface="Calibri" panose="020F0502020204030204" pitchFamily="34" charset="0"/>
              </a:rPr>
              <a:t>Violence against women and girls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pic>
        <p:nvPicPr>
          <p:cNvPr id="138" name="Google Shape;138;g1a18813285e_0_56"/>
          <p:cNvPicPr preferRelativeResize="0"/>
          <p:nvPr/>
        </p:nvPicPr>
        <p:blipFill rotWithShape="1">
          <a:blip r:embed="rId3">
            <a:alphaModFix/>
          </a:blip>
          <a:srcRect l="10801" r="49297"/>
          <a:stretch/>
        </p:blipFill>
        <p:spPr>
          <a:xfrm>
            <a:off x="0" y="-74675"/>
            <a:ext cx="5679626" cy="6936374"/>
          </a:xfrm>
          <a:prstGeom prst="rect">
            <a:avLst/>
          </a:prstGeom>
          <a:noFill/>
          <a:ln>
            <a:noFill/>
          </a:ln>
        </p:spPr>
      </p:pic>
      <p:sp>
        <p:nvSpPr>
          <p:cNvPr id="139" name="Google Shape;139;g1a18813285e_0_56"/>
          <p:cNvSpPr txBox="1">
            <a:spLocks noGrp="1"/>
          </p:cNvSpPr>
          <p:nvPr>
            <p:ph type="body" idx="1"/>
          </p:nvPr>
        </p:nvSpPr>
        <p:spPr>
          <a:xfrm>
            <a:off x="5792475" y="674310"/>
            <a:ext cx="6030600" cy="5829900"/>
          </a:xfrm>
          <a:prstGeom prst="rect">
            <a:avLst/>
          </a:prstGeom>
          <a:noFill/>
          <a:ln>
            <a:noFill/>
          </a:ln>
        </p:spPr>
        <p:txBody>
          <a:bodyPr spcFirstLastPara="1" wrap="square" lIns="91425" tIns="45700" rIns="91425" bIns="45700" anchor="t" anchorCtr="0">
            <a:noAutofit/>
          </a:bodyPr>
          <a:lstStyle/>
          <a:p>
            <a:pPr marL="719999" lvl="0" indent="-474299" algn="l" rtl="0">
              <a:lnSpc>
                <a:spcPct val="115000"/>
              </a:lnSpc>
              <a:spcBef>
                <a:spcPts val="1000"/>
              </a:spcBef>
              <a:spcAft>
                <a:spcPts val="0"/>
              </a:spcAft>
              <a:buClr>
                <a:srgbClr val="621360"/>
              </a:buClr>
              <a:buSzPts val="1800"/>
              <a:buFont typeface="Source Sans Pro SemiBold"/>
              <a:buChar char="•"/>
            </a:pPr>
            <a:r>
              <a:rPr lang="en-GB" sz="1800" b="1" dirty="0">
                <a:solidFill>
                  <a:srgbClr val="009EE2"/>
                </a:solidFill>
                <a:latin typeface="Source Sans Pro"/>
                <a:ea typeface="Source Sans Pro"/>
                <a:cs typeface="Source Sans Pro"/>
                <a:sym typeface="Source Sans Pro"/>
              </a:rPr>
              <a:t>Lifetime prevalence of physical and/or IPV </a:t>
            </a:r>
            <a:r>
              <a:rPr lang="en-GB" sz="1800" dirty="0">
                <a:solidFill>
                  <a:srgbClr val="621360"/>
                </a:solidFill>
                <a:latin typeface="Source Sans Pro SemiBold"/>
                <a:ea typeface="Source Sans Pro SemiBold"/>
                <a:cs typeface="Source Sans Pro SemiBold"/>
                <a:sym typeface="Source Sans Pro SemiBold"/>
              </a:rPr>
              <a:t>was high across both sites, with </a:t>
            </a:r>
            <a:r>
              <a:rPr lang="en-GB" sz="1800" b="1" dirty="0">
                <a:solidFill>
                  <a:srgbClr val="009EE2"/>
                </a:solidFill>
                <a:latin typeface="Source Sans Pro"/>
                <a:ea typeface="Source Sans Pro"/>
                <a:cs typeface="Source Sans Pro"/>
                <a:sym typeface="Source Sans Pro"/>
              </a:rPr>
              <a:t>77.7% of respondents in Nimule </a:t>
            </a:r>
            <a:r>
              <a:rPr lang="en-GB" sz="1800" dirty="0">
                <a:solidFill>
                  <a:srgbClr val="621360"/>
                </a:solidFill>
                <a:latin typeface="Source Sans Pro SemiBold"/>
                <a:ea typeface="Source Sans Pro SemiBold"/>
                <a:cs typeface="Source Sans Pro SemiBold"/>
                <a:sym typeface="Source Sans Pro SemiBold"/>
              </a:rPr>
              <a:t>reporting and </a:t>
            </a:r>
            <a:r>
              <a:rPr lang="en-GB" sz="1800" b="1" dirty="0">
                <a:solidFill>
                  <a:srgbClr val="009EE2"/>
                </a:solidFill>
                <a:latin typeface="Source Sans Pro"/>
                <a:ea typeface="Source Sans Pro"/>
                <a:cs typeface="Source Sans Pro"/>
                <a:sym typeface="Source Sans Pro"/>
              </a:rPr>
              <a:t>73.8% in Yei</a:t>
            </a:r>
            <a:r>
              <a:rPr lang="en-GB" sz="1800" dirty="0">
                <a:solidFill>
                  <a:srgbClr val="621360"/>
                </a:solidFill>
                <a:latin typeface="Source Sans Pro SemiBold"/>
                <a:ea typeface="Source Sans Pro SemiBold"/>
                <a:cs typeface="Source Sans Pro SemiBold"/>
                <a:sym typeface="Source Sans Pro SemiBold"/>
              </a:rPr>
              <a:t>. In both sites, a high proportion of respondents reported having experienced IPV during the </a:t>
            </a:r>
            <a:r>
              <a:rPr lang="en-GB" sz="1800" b="1" dirty="0">
                <a:solidFill>
                  <a:srgbClr val="009EE2"/>
                </a:solidFill>
                <a:latin typeface="Source Sans Pro"/>
                <a:ea typeface="Source Sans Pro"/>
                <a:cs typeface="Source Sans Pro"/>
                <a:sym typeface="Source Sans Pro"/>
              </a:rPr>
              <a:t>last twelve months,</a:t>
            </a:r>
            <a:r>
              <a:rPr lang="en-GB" sz="1800" dirty="0">
                <a:solidFill>
                  <a:srgbClr val="621360"/>
                </a:solidFill>
                <a:latin typeface="Source Sans Pro SemiBold"/>
                <a:ea typeface="Source Sans Pro SemiBold"/>
                <a:cs typeface="Source Sans Pro SemiBold"/>
                <a:sym typeface="Source Sans Pro SemiBold"/>
              </a:rPr>
              <a:t> with </a:t>
            </a:r>
            <a:r>
              <a:rPr lang="en-GB" sz="1800" b="1" dirty="0">
                <a:solidFill>
                  <a:srgbClr val="009EE2"/>
                </a:solidFill>
                <a:latin typeface="Source Sans Pro"/>
                <a:ea typeface="Source Sans Pro"/>
                <a:cs typeface="Source Sans Pro"/>
                <a:sym typeface="Source Sans Pro"/>
              </a:rPr>
              <a:t>61.1% reporting physical violence and 83.3% reporting sexual violence.</a:t>
            </a:r>
            <a:r>
              <a:rPr lang="en-GB" sz="1800" dirty="0">
                <a:solidFill>
                  <a:srgbClr val="621360"/>
                </a:solidFill>
                <a:latin typeface="Source Sans Pro SemiBold"/>
                <a:ea typeface="Source Sans Pro SemiBold"/>
                <a:cs typeface="Source Sans Pro SemiBold"/>
                <a:sym typeface="Source Sans Pro SemiBold"/>
              </a:rPr>
              <a:t> High levels of control by men over all aspects of their wives’ lives was reported at both sites. </a:t>
            </a:r>
            <a:endParaRPr sz="1800" dirty="0">
              <a:solidFill>
                <a:srgbClr val="621360"/>
              </a:solidFill>
              <a:latin typeface="Source Sans Pro SemiBold"/>
              <a:ea typeface="Source Sans Pro SemiBold"/>
              <a:cs typeface="Source Sans Pro SemiBold"/>
              <a:sym typeface="Source Sans Pro SemiBold"/>
            </a:endParaRPr>
          </a:p>
          <a:p>
            <a:pPr marL="719999" lvl="0" indent="-474299" algn="l" rtl="0">
              <a:lnSpc>
                <a:spcPct val="115000"/>
              </a:lnSpc>
              <a:spcBef>
                <a:spcPts val="1000"/>
              </a:spcBef>
              <a:spcAft>
                <a:spcPts val="0"/>
              </a:spcAft>
              <a:buClr>
                <a:srgbClr val="621360"/>
              </a:buClr>
              <a:buSzPts val="1800"/>
              <a:buFont typeface="Source Sans Pro SemiBold"/>
              <a:buChar char="•"/>
            </a:pPr>
            <a:r>
              <a:rPr lang="en-GB" sz="1800" b="1" dirty="0">
                <a:solidFill>
                  <a:srgbClr val="009EE2"/>
                </a:solidFill>
                <a:latin typeface="Source Sans Pro"/>
                <a:ea typeface="Source Sans Pro"/>
                <a:cs typeface="Source Sans Pro"/>
                <a:sym typeface="Source Sans Pro"/>
              </a:rPr>
              <a:t>In Yei</a:t>
            </a:r>
            <a:r>
              <a:rPr lang="en-GB" sz="1800" dirty="0">
                <a:solidFill>
                  <a:srgbClr val="621360"/>
                </a:solidFill>
                <a:latin typeface="Source Sans Pro SemiBold"/>
                <a:ea typeface="Source Sans Pro SemiBold"/>
                <a:cs typeface="Source Sans Pro SemiBold"/>
                <a:sym typeface="Source Sans Pro SemiBold"/>
              </a:rPr>
              <a:t>, the most reported (75%) form of the control was a </a:t>
            </a:r>
            <a:r>
              <a:rPr lang="en-GB" sz="1800" b="1" dirty="0">
                <a:solidFill>
                  <a:srgbClr val="009EE2"/>
                </a:solidFill>
                <a:latin typeface="Source Sans Pro"/>
                <a:ea typeface="Source Sans Pro"/>
                <a:cs typeface="Source Sans Pro"/>
                <a:sym typeface="Source Sans Pro"/>
              </a:rPr>
              <a:t>husband getting jealous or angry if his wife talked to another man</a:t>
            </a:r>
            <a:r>
              <a:rPr lang="en-GB" sz="1800" dirty="0">
                <a:solidFill>
                  <a:srgbClr val="621360"/>
                </a:solidFill>
                <a:latin typeface="Source Sans Pro SemiBold"/>
                <a:ea typeface="Source Sans Pro SemiBold"/>
                <a:cs typeface="Source Sans Pro SemiBold"/>
                <a:sym typeface="Source Sans Pro SemiBold"/>
              </a:rPr>
              <a:t>, while in </a:t>
            </a:r>
            <a:r>
              <a:rPr lang="en-GB" sz="1800" b="1" dirty="0">
                <a:solidFill>
                  <a:srgbClr val="009EE2"/>
                </a:solidFill>
                <a:latin typeface="Source Sans Pro"/>
                <a:ea typeface="Source Sans Pro"/>
                <a:cs typeface="Source Sans Pro"/>
                <a:sym typeface="Source Sans Pro"/>
              </a:rPr>
              <a:t>Nimule</a:t>
            </a:r>
            <a:r>
              <a:rPr lang="en-GB" sz="1800" dirty="0">
                <a:solidFill>
                  <a:srgbClr val="621360"/>
                </a:solidFill>
                <a:latin typeface="Source Sans Pro SemiBold"/>
                <a:ea typeface="Source Sans Pro SemiBold"/>
                <a:cs typeface="Source Sans Pro SemiBold"/>
                <a:sym typeface="Source Sans Pro SemiBold"/>
              </a:rPr>
              <a:t>, the most reported form that control took was a husband </a:t>
            </a:r>
            <a:r>
              <a:rPr lang="en-GB" sz="1800" b="1" dirty="0">
                <a:solidFill>
                  <a:srgbClr val="009EE2"/>
                </a:solidFill>
                <a:latin typeface="Source Sans Pro"/>
                <a:ea typeface="Source Sans Pro"/>
                <a:cs typeface="Source Sans Pro"/>
                <a:sym typeface="Source Sans Pro"/>
              </a:rPr>
              <a:t>insisting on knowing where his wife was at all times </a:t>
            </a:r>
            <a:r>
              <a:rPr lang="en-GB" sz="1800" dirty="0">
                <a:solidFill>
                  <a:srgbClr val="621360"/>
                </a:solidFill>
                <a:latin typeface="Source Sans Pro SemiBold"/>
                <a:ea typeface="Source Sans Pro SemiBold"/>
                <a:cs typeface="Source Sans Pro SemiBold"/>
                <a:sym typeface="Source Sans Pro SemiBold"/>
              </a:rPr>
              <a:t>(75%).</a:t>
            </a:r>
            <a:endParaRPr sz="1800" dirty="0">
              <a:solidFill>
                <a:srgbClr val="621360"/>
              </a:solidFill>
              <a:latin typeface="Source Sans Pro SemiBold"/>
              <a:ea typeface="Source Sans Pro SemiBold"/>
              <a:cs typeface="Source Sans Pro SemiBold"/>
              <a:sym typeface="Source Sans Pro SemiBold"/>
            </a:endParaRPr>
          </a:p>
        </p:txBody>
      </p:sp>
      <p:pic>
        <p:nvPicPr>
          <p:cNvPr id="140" name="Google Shape;140;g1a18813285e_0_56"/>
          <p:cNvPicPr preferRelativeResize="0"/>
          <p:nvPr/>
        </p:nvPicPr>
        <p:blipFill rotWithShape="1">
          <a:blip r:embed="rId4">
            <a:alphaModFix/>
          </a:blip>
          <a:srcRect t="33071" b="29588"/>
          <a:stretch/>
        </p:blipFill>
        <p:spPr>
          <a:xfrm>
            <a:off x="10184331" y="162152"/>
            <a:ext cx="1208910" cy="451393"/>
          </a:xfrm>
          <a:prstGeom prst="rect">
            <a:avLst/>
          </a:prstGeom>
          <a:noFill/>
          <a:ln>
            <a:noFill/>
          </a:ln>
        </p:spPr>
      </p:pic>
      <p:pic>
        <p:nvPicPr>
          <p:cNvPr id="141" name="Google Shape;141;g1a18813285e_0_56"/>
          <p:cNvPicPr preferRelativeResize="0"/>
          <p:nvPr/>
        </p:nvPicPr>
        <p:blipFill rotWithShape="1">
          <a:blip r:embed="rId5">
            <a:alphaModFix/>
          </a:blip>
          <a:srcRect l="17301" t="27500" r="17137" b="29503"/>
          <a:stretch/>
        </p:blipFill>
        <p:spPr>
          <a:xfrm>
            <a:off x="11231059" y="98945"/>
            <a:ext cx="792520" cy="512158"/>
          </a:xfrm>
          <a:prstGeom prst="rect">
            <a:avLst/>
          </a:prstGeom>
          <a:noFill/>
          <a:ln>
            <a:noFill/>
          </a:ln>
        </p:spPr>
      </p:pic>
      <p:sp>
        <p:nvSpPr>
          <p:cNvPr id="2" name="TextBox 1">
            <a:extLst>
              <a:ext uri="{FF2B5EF4-FFF2-40B4-BE49-F238E27FC236}">
                <a16:creationId xmlns:a16="http://schemas.microsoft.com/office/drawing/2014/main" id="{8CA30835-4FD2-9F44-71D6-823E31E1D643}"/>
              </a:ext>
            </a:extLst>
          </p:cNvPr>
          <p:cNvSpPr txBox="1"/>
          <p:nvPr/>
        </p:nvSpPr>
        <p:spPr>
          <a:xfrm>
            <a:off x="5792475" y="162152"/>
            <a:ext cx="4423087" cy="461665"/>
          </a:xfrm>
          <a:prstGeom prst="rect">
            <a:avLst/>
          </a:prstGeom>
          <a:noFill/>
        </p:spPr>
        <p:txBody>
          <a:bodyPr wrap="square" rtlCol="0">
            <a:spAutoFit/>
          </a:bodyPr>
          <a:lstStyle/>
          <a:p>
            <a:r>
              <a:rPr lang="en-US" sz="2400" dirty="0">
                <a:solidFill>
                  <a:srgbClr val="00B0F0"/>
                </a:solidFill>
                <a:latin typeface="Calibri" panose="020F0502020204030204" pitchFamily="34" charset="0"/>
                <a:cs typeface="Calibri" panose="020F0502020204030204" pitchFamily="34" charset="0"/>
              </a:rPr>
              <a:t>Violence against women and girls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9EFF7"/>
        </a:solidFill>
        <a:effectLst/>
      </p:bgPr>
    </p:bg>
    <p:spTree>
      <p:nvGrpSpPr>
        <p:cNvPr id="1" name="Shape 145"/>
        <p:cNvGrpSpPr/>
        <p:nvPr/>
      </p:nvGrpSpPr>
      <p:grpSpPr>
        <a:xfrm>
          <a:off x="0" y="0"/>
          <a:ext cx="0" cy="0"/>
          <a:chOff x="0" y="0"/>
          <a:chExt cx="0" cy="0"/>
        </a:xfrm>
      </p:grpSpPr>
      <p:sp>
        <p:nvSpPr>
          <p:cNvPr id="146" name="Google Shape;146;g1a18813285e_0_64"/>
          <p:cNvSpPr/>
          <p:nvPr/>
        </p:nvSpPr>
        <p:spPr>
          <a:xfrm>
            <a:off x="-22350" y="0"/>
            <a:ext cx="12236700" cy="712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g1a18813285e_0_64"/>
          <p:cNvSpPr txBox="1">
            <a:spLocks noGrp="1"/>
          </p:cNvSpPr>
          <p:nvPr>
            <p:ph type="title"/>
          </p:nvPr>
        </p:nvSpPr>
        <p:spPr>
          <a:xfrm>
            <a:off x="505412" y="-39600"/>
            <a:ext cx="10610100" cy="752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GB" sz="3200" dirty="0">
                <a:solidFill>
                  <a:srgbClr val="009EE2"/>
                </a:solidFill>
                <a:latin typeface="Source Sans Pro SemiBold"/>
                <a:ea typeface="Source Sans Pro SemiBold"/>
                <a:cs typeface="Source Sans Pro SemiBold"/>
                <a:sym typeface="Source Sans Pro SemiBold"/>
              </a:rPr>
              <a:t>Normalisation of violence</a:t>
            </a:r>
            <a:endParaRPr dirty="0">
              <a:solidFill>
                <a:srgbClr val="009EE2"/>
              </a:solidFill>
              <a:latin typeface="Source Sans Pro SemiBold"/>
              <a:ea typeface="Source Sans Pro SemiBold"/>
              <a:cs typeface="Source Sans Pro SemiBold"/>
              <a:sym typeface="Source Sans Pro SemiBold"/>
            </a:endParaRPr>
          </a:p>
        </p:txBody>
      </p:sp>
      <p:sp>
        <p:nvSpPr>
          <p:cNvPr id="148" name="Google Shape;148;g1a18813285e_0_64"/>
          <p:cNvSpPr txBox="1">
            <a:spLocks noGrp="1"/>
          </p:cNvSpPr>
          <p:nvPr>
            <p:ph type="body" idx="1"/>
          </p:nvPr>
        </p:nvSpPr>
        <p:spPr>
          <a:xfrm>
            <a:off x="5810462" y="2141297"/>
            <a:ext cx="5987035" cy="5082300"/>
          </a:xfrm>
          <a:prstGeom prst="rect">
            <a:avLst/>
          </a:prstGeom>
          <a:noFill/>
          <a:ln>
            <a:noFill/>
          </a:ln>
        </p:spPr>
        <p:txBody>
          <a:bodyPr spcFirstLastPara="1" wrap="square" lIns="91425" tIns="45700" rIns="91425" bIns="45700" anchor="t" anchorCtr="0">
            <a:noAutofit/>
          </a:bodyPr>
          <a:lstStyle/>
          <a:p>
            <a:pPr marL="719999" lvl="0" indent="-474299" algn="l" rtl="0">
              <a:lnSpc>
                <a:spcPct val="115000"/>
              </a:lnSpc>
              <a:spcBef>
                <a:spcPts val="1000"/>
              </a:spcBef>
              <a:spcAft>
                <a:spcPts val="0"/>
              </a:spcAft>
              <a:buClr>
                <a:srgbClr val="621360"/>
              </a:buClr>
              <a:buSzPts val="1800"/>
              <a:buFont typeface="Source Sans Pro SemiBold"/>
              <a:buChar char="•"/>
            </a:pPr>
            <a:r>
              <a:rPr lang="en-GB" sz="1800" dirty="0">
                <a:solidFill>
                  <a:srgbClr val="621360"/>
                </a:solidFill>
                <a:latin typeface="Source Sans Pro SemiBold"/>
                <a:ea typeface="Source Sans Pro SemiBold"/>
                <a:cs typeface="Source Sans Pro SemiBold"/>
                <a:sym typeface="Source Sans Pro SemiBold"/>
              </a:rPr>
              <a:t>With respect to attitudes regarding responsibility for rape, </a:t>
            </a:r>
            <a:r>
              <a:rPr lang="en-GB" sz="1800" b="1" dirty="0">
                <a:solidFill>
                  <a:srgbClr val="009EE2"/>
                </a:solidFill>
                <a:latin typeface="Source Sans Pro"/>
                <a:ea typeface="Source Sans Pro"/>
                <a:cs typeface="Source Sans Pro"/>
                <a:sym typeface="Source Sans Pro"/>
              </a:rPr>
              <a:t>more women in Yei (69.5%) felt that if a woman is raped, she has usually done something </a:t>
            </a:r>
            <a:r>
              <a:rPr lang="en-GB" sz="1800" dirty="0">
                <a:solidFill>
                  <a:srgbClr val="621360"/>
                </a:solidFill>
                <a:latin typeface="Source Sans Pro SemiBold"/>
                <a:ea typeface="Source Sans Pro SemiBold"/>
                <a:cs typeface="Source Sans Pro SemiBold"/>
                <a:sym typeface="Source Sans Pro SemiBold"/>
              </a:rPr>
              <a:t>careless to put herself in that situation, compared to 48.7% of respondents in Nimule agreeing with this statement. </a:t>
            </a:r>
            <a:endParaRPr sz="1800" dirty="0">
              <a:solidFill>
                <a:srgbClr val="621360"/>
              </a:solidFill>
              <a:latin typeface="Source Sans Pro SemiBold"/>
              <a:ea typeface="Source Sans Pro SemiBold"/>
              <a:cs typeface="Source Sans Pro SemiBold"/>
              <a:sym typeface="Source Sans Pro SemiBold"/>
            </a:endParaRPr>
          </a:p>
          <a:p>
            <a:pPr marL="719999" lvl="0" indent="-474299" algn="l" rtl="0">
              <a:lnSpc>
                <a:spcPct val="115000"/>
              </a:lnSpc>
              <a:spcBef>
                <a:spcPts val="1000"/>
              </a:spcBef>
              <a:spcAft>
                <a:spcPts val="0"/>
              </a:spcAft>
              <a:buClr>
                <a:srgbClr val="621360"/>
              </a:buClr>
              <a:buSzPts val="1800"/>
              <a:buFont typeface="Source Sans Pro SemiBold"/>
              <a:buChar char="•"/>
            </a:pPr>
            <a:r>
              <a:rPr lang="en-GB" sz="1800" dirty="0">
                <a:solidFill>
                  <a:srgbClr val="621360"/>
                </a:solidFill>
                <a:latin typeface="Source Sans Pro SemiBold"/>
                <a:cs typeface="Source Sans Pro SemiBold"/>
                <a:sym typeface="Source Sans Pro"/>
              </a:rPr>
              <a:t>Almost </a:t>
            </a:r>
            <a:r>
              <a:rPr lang="en-GB" sz="1800" b="1" dirty="0">
                <a:solidFill>
                  <a:srgbClr val="009EE2"/>
                </a:solidFill>
                <a:latin typeface="Source Sans Pro"/>
                <a:ea typeface="Source Sans Pro"/>
                <a:cs typeface="Source Sans Pro"/>
                <a:sym typeface="Source Sans Pro"/>
              </a:rPr>
              <a:t>95% of women in Yei felt that a man is justified in beating his wife</a:t>
            </a:r>
            <a:r>
              <a:rPr lang="en-GB" sz="1800" dirty="0">
                <a:solidFill>
                  <a:srgbClr val="621360"/>
                </a:solidFill>
                <a:latin typeface="Source Sans Pro SemiBold"/>
                <a:ea typeface="Source Sans Pro SemiBold"/>
                <a:cs typeface="Source Sans Pro SemiBold"/>
                <a:sym typeface="Source Sans Pro SemiBold"/>
              </a:rPr>
              <a:t> if she </a:t>
            </a:r>
            <a:r>
              <a:rPr lang="en-GB" sz="1800" b="1" dirty="0">
                <a:solidFill>
                  <a:srgbClr val="009EE2"/>
                </a:solidFill>
                <a:latin typeface="Source Sans Pro"/>
                <a:ea typeface="Source Sans Pro"/>
                <a:sym typeface="Source Sans Pro SemiBold"/>
              </a:rPr>
              <a:t>neglects the children,</a:t>
            </a:r>
            <a:r>
              <a:rPr lang="en-GB" sz="1800" dirty="0">
                <a:solidFill>
                  <a:srgbClr val="621360"/>
                </a:solidFill>
                <a:latin typeface="Source Sans Pro SemiBold"/>
                <a:ea typeface="Source Sans Pro SemiBold"/>
                <a:cs typeface="Source Sans Pro SemiBold"/>
                <a:sym typeface="Source Sans Pro SemiBold"/>
              </a:rPr>
              <a:t> with the second most cited justification </a:t>
            </a:r>
            <a:r>
              <a:rPr lang="en-GB" sz="1800" b="1" dirty="0">
                <a:solidFill>
                  <a:srgbClr val="009EE2"/>
                </a:solidFill>
                <a:latin typeface="Source Sans Pro"/>
                <a:ea typeface="Source Sans Pro"/>
                <a:sym typeface="Source Sans Pro SemiBold"/>
              </a:rPr>
              <a:t>(85.5%) </a:t>
            </a:r>
            <a:r>
              <a:rPr lang="en-GB" sz="1800" dirty="0">
                <a:solidFill>
                  <a:srgbClr val="621360"/>
                </a:solidFill>
                <a:latin typeface="Source Sans Pro SemiBold"/>
                <a:ea typeface="Source Sans Pro SemiBold"/>
                <a:cs typeface="Source Sans Pro SemiBold"/>
                <a:sym typeface="Source Sans Pro SemiBold"/>
              </a:rPr>
              <a:t>being if a </a:t>
            </a:r>
            <a:r>
              <a:rPr lang="en-GB" sz="1800" b="1" dirty="0">
                <a:solidFill>
                  <a:srgbClr val="009EE2"/>
                </a:solidFill>
                <a:latin typeface="Source Sans Pro"/>
                <a:ea typeface="Source Sans Pro"/>
                <a:sym typeface="Source Sans Pro SemiBold"/>
              </a:rPr>
              <a:t>woman goes out without telling her husband. </a:t>
            </a:r>
            <a:r>
              <a:rPr lang="en-GB" sz="1800" dirty="0">
                <a:solidFill>
                  <a:srgbClr val="621360"/>
                </a:solidFill>
                <a:latin typeface="Source Sans Pro SemiBold"/>
                <a:ea typeface="Source Sans Pro SemiBold"/>
                <a:cs typeface="Source Sans Pro SemiBold"/>
                <a:sym typeface="Source Sans Pro SemiBold"/>
              </a:rPr>
              <a:t>These figures are compared to </a:t>
            </a:r>
            <a:r>
              <a:rPr lang="en-GB" sz="1800" b="1" dirty="0">
                <a:solidFill>
                  <a:srgbClr val="009EE2"/>
                </a:solidFill>
                <a:latin typeface="Source Sans Pro"/>
                <a:ea typeface="Source Sans Pro"/>
                <a:sym typeface="Source Sans Pro SemiBold"/>
              </a:rPr>
              <a:t>63% and 51% in Nimule</a:t>
            </a:r>
            <a:r>
              <a:rPr lang="en-GB" sz="1800" dirty="0">
                <a:solidFill>
                  <a:srgbClr val="621360"/>
                </a:solidFill>
                <a:latin typeface="Source Sans Pro SemiBold"/>
                <a:ea typeface="Source Sans Pro SemiBold"/>
                <a:cs typeface="Source Sans Pro SemiBold"/>
                <a:sym typeface="Source Sans Pro SemiBold"/>
              </a:rPr>
              <a:t> for the same justifications for physical violence.</a:t>
            </a:r>
            <a:endParaRPr sz="1800" dirty="0">
              <a:solidFill>
                <a:srgbClr val="621360"/>
              </a:solidFill>
              <a:latin typeface="Source Sans Pro SemiBold"/>
              <a:ea typeface="Source Sans Pro SemiBold"/>
              <a:cs typeface="Source Sans Pro SemiBold"/>
              <a:sym typeface="Source Sans Pro SemiBold"/>
            </a:endParaRPr>
          </a:p>
        </p:txBody>
      </p:sp>
      <p:cxnSp>
        <p:nvCxnSpPr>
          <p:cNvPr id="149" name="Google Shape;149;g1a18813285e_0_64"/>
          <p:cNvCxnSpPr/>
          <p:nvPr/>
        </p:nvCxnSpPr>
        <p:spPr>
          <a:xfrm>
            <a:off x="-22350" y="751450"/>
            <a:ext cx="12236700" cy="25200"/>
          </a:xfrm>
          <a:prstGeom prst="straightConnector1">
            <a:avLst/>
          </a:prstGeom>
          <a:noFill/>
          <a:ln w="38100" cap="flat" cmpd="sng">
            <a:solidFill>
              <a:srgbClr val="621360"/>
            </a:solidFill>
            <a:prstDash val="solid"/>
            <a:round/>
            <a:headEnd type="none" w="med" len="med"/>
            <a:tailEnd type="none" w="med" len="med"/>
          </a:ln>
        </p:spPr>
      </p:cxnSp>
      <p:cxnSp>
        <p:nvCxnSpPr>
          <p:cNvPr id="150" name="Google Shape;150;g1a18813285e_0_64"/>
          <p:cNvCxnSpPr/>
          <p:nvPr/>
        </p:nvCxnSpPr>
        <p:spPr>
          <a:xfrm>
            <a:off x="-22350" y="815600"/>
            <a:ext cx="12236700" cy="25200"/>
          </a:xfrm>
          <a:prstGeom prst="straightConnector1">
            <a:avLst/>
          </a:prstGeom>
          <a:noFill/>
          <a:ln w="38100" cap="flat" cmpd="sng">
            <a:solidFill>
              <a:srgbClr val="009EE2"/>
            </a:solidFill>
            <a:prstDash val="solid"/>
            <a:round/>
            <a:headEnd type="none" w="med" len="med"/>
            <a:tailEnd type="none" w="med" len="med"/>
          </a:ln>
        </p:spPr>
      </p:cxnSp>
      <p:sp>
        <p:nvSpPr>
          <p:cNvPr id="151" name="Google Shape;151;g1a18813285e_0_64"/>
          <p:cNvSpPr txBox="1">
            <a:spLocks noGrp="1"/>
          </p:cNvSpPr>
          <p:nvPr>
            <p:ph type="body" idx="1"/>
          </p:nvPr>
        </p:nvSpPr>
        <p:spPr>
          <a:xfrm>
            <a:off x="161832" y="2141297"/>
            <a:ext cx="5648630" cy="3488446"/>
          </a:xfrm>
          <a:prstGeom prst="rect">
            <a:avLst/>
          </a:prstGeom>
          <a:noFill/>
          <a:ln>
            <a:noFill/>
          </a:ln>
        </p:spPr>
        <p:txBody>
          <a:bodyPr spcFirstLastPara="1" wrap="square" lIns="91425" tIns="45700" rIns="91425" bIns="45700" anchor="t" anchorCtr="0">
            <a:noAutofit/>
          </a:bodyPr>
          <a:lstStyle/>
          <a:p>
            <a:pPr marL="719999" lvl="0" indent="-474299" algn="l" rtl="0">
              <a:lnSpc>
                <a:spcPct val="115000"/>
              </a:lnSpc>
              <a:spcBef>
                <a:spcPts val="1000"/>
              </a:spcBef>
              <a:spcAft>
                <a:spcPts val="0"/>
              </a:spcAft>
              <a:buClr>
                <a:srgbClr val="621360"/>
              </a:buClr>
              <a:buSzPts val="1800"/>
              <a:buFont typeface="Source Sans Pro SemiBold"/>
              <a:buChar char="•"/>
            </a:pPr>
            <a:r>
              <a:rPr lang="en-GB" sz="1800" dirty="0">
                <a:solidFill>
                  <a:srgbClr val="621360"/>
                </a:solidFill>
                <a:latin typeface="Source Sans Pro SemiBold"/>
                <a:ea typeface="Source Sans Pro SemiBold"/>
                <a:cs typeface="Source Sans Pro SemiBold"/>
                <a:sym typeface="Source Sans Pro SemiBold"/>
              </a:rPr>
              <a:t>In Yei, respondents were more likely to endorse restrictive gender norms, with </a:t>
            </a:r>
            <a:r>
              <a:rPr lang="en-GB" sz="1800" b="1" dirty="0">
                <a:solidFill>
                  <a:srgbClr val="009EE2"/>
                </a:solidFill>
                <a:latin typeface="Source Sans Pro"/>
                <a:ea typeface="Source Sans Pro"/>
                <a:cs typeface="Source Sans Pro"/>
                <a:sym typeface="Source Sans Pro"/>
              </a:rPr>
              <a:t>84.5% agreeing that it is a wife’s obligation to have sex with her husband whenever he wants, </a:t>
            </a:r>
            <a:r>
              <a:rPr lang="en-GB" sz="1800" dirty="0">
                <a:solidFill>
                  <a:srgbClr val="621360"/>
                </a:solidFill>
                <a:latin typeface="Source Sans Pro SemiBold"/>
                <a:cs typeface="Source Sans Pro SemiBold"/>
                <a:sym typeface="Source Sans Pro"/>
              </a:rPr>
              <a:t>compared to </a:t>
            </a:r>
            <a:r>
              <a:rPr lang="en-GB" sz="1800" b="1" dirty="0">
                <a:solidFill>
                  <a:srgbClr val="009EE2"/>
                </a:solidFill>
                <a:latin typeface="Source Sans Pro"/>
                <a:ea typeface="Source Sans Pro"/>
                <a:cs typeface="Source Sans Pro"/>
                <a:sym typeface="Source Sans Pro"/>
              </a:rPr>
              <a:t>78.3% in Nimule. </a:t>
            </a:r>
            <a:r>
              <a:rPr lang="en-GB" sz="1800" dirty="0">
                <a:solidFill>
                  <a:srgbClr val="621360"/>
                </a:solidFill>
                <a:latin typeface="Source Sans Pro SemiBold"/>
                <a:cs typeface="Source Sans Pro SemiBold"/>
                <a:sym typeface="Source Sans Pro"/>
              </a:rPr>
              <a:t>Similarly,</a:t>
            </a:r>
            <a:r>
              <a:rPr lang="en-GB" sz="1800" b="1" dirty="0">
                <a:solidFill>
                  <a:srgbClr val="009EE2"/>
                </a:solidFill>
                <a:latin typeface="Source Sans Pro"/>
                <a:ea typeface="Source Sans Pro"/>
                <a:cs typeface="Source Sans Pro"/>
                <a:sym typeface="Source Sans Pro"/>
              </a:rPr>
              <a:t> 81.5% </a:t>
            </a:r>
            <a:r>
              <a:rPr lang="en-GB" sz="1800" dirty="0">
                <a:solidFill>
                  <a:srgbClr val="621360"/>
                </a:solidFill>
                <a:latin typeface="Source Sans Pro SemiBold"/>
                <a:cs typeface="Source Sans Pro SemiBold"/>
                <a:sym typeface="Source Sans Pro"/>
              </a:rPr>
              <a:t>of respondents agreed that </a:t>
            </a:r>
            <a:r>
              <a:rPr lang="en-GB" sz="1800" b="1" dirty="0">
                <a:solidFill>
                  <a:srgbClr val="009EE2"/>
                </a:solidFill>
                <a:latin typeface="Source Sans Pro"/>
                <a:ea typeface="Source Sans Pro"/>
                <a:cs typeface="Source Sans Pro"/>
                <a:sym typeface="Source Sans Pro"/>
              </a:rPr>
              <a:t>a wife should obey her husband even if she disagrees, </a:t>
            </a:r>
            <a:r>
              <a:rPr lang="en-GB" sz="1800" dirty="0">
                <a:solidFill>
                  <a:srgbClr val="621360"/>
                </a:solidFill>
                <a:latin typeface="Source Sans Pro SemiBold"/>
                <a:cs typeface="Source Sans Pro SemiBold"/>
                <a:sym typeface="Source Sans Pro"/>
              </a:rPr>
              <a:t>compared to </a:t>
            </a:r>
            <a:r>
              <a:rPr lang="en-GB" sz="1800" b="1" dirty="0">
                <a:solidFill>
                  <a:srgbClr val="009EE2"/>
                </a:solidFill>
                <a:latin typeface="Source Sans Pro"/>
                <a:ea typeface="Source Sans Pro"/>
                <a:cs typeface="Source Sans Pro"/>
                <a:sym typeface="Source Sans Pro"/>
              </a:rPr>
              <a:t>77.8% in Nimule </a:t>
            </a:r>
            <a:r>
              <a:rPr lang="en-GB" sz="1800" dirty="0">
                <a:solidFill>
                  <a:srgbClr val="621360"/>
                </a:solidFill>
                <a:latin typeface="Source Sans Pro SemiBold"/>
                <a:ea typeface="Source Sans Pro SemiBold"/>
                <a:cs typeface="Source Sans Pro SemiBold"/>
                <a:sym typeface="Source Sans Pro SemiBold"/>
              </a:rPr>
              <a:t>and</a:t>
            </a:r>
            <a:r>
              <a:rPr lang="en-GB" sz="1800" b="1" dirty="0">
                <a:solidFill>
                  <a:srgbClr val="009EE2"/>
                </a:solidFill>
                <a:latin typeface="Source Sans Pro"/>
                <a:ea typeface="Source Sans Pro"/>
                <a:cs typeface="Source Sans Pro"/>
                <a:sym typeface="Source Sans Pro"/>
              </a:rPr>
              <a:t> 80.5% stating that a woman should tolerate violence to keep her family together, </a:t>
            </a:r>
            <a:r>
              <a:rPr lang="en-GB" sz="1800" dirty="0">
                <a:solidFill>
                  <a:srgbClr val="621360"/>
                </a:solidFill>
                <a:latin typeface="Source Sans Pro SemiBold"/>
                <a:cs typeface="Source Sans Pro SemiBold"/>
                <a:sym typeface="Source Sans Pro"/>
              </a:rPr>
              <a:t>compared to </a:t>
            </a:r>
            <a:r>
              <a:rPr lang="en-GB" sz="1800" b="1" dirty="0">
                <a:solidFill>
                  <a:srgbClr val="009EE2"/>
                </a:solidFill>
                <a:latin typeface="Source Sans Pro"/>
                <a:ea typeface="Source Sans Pro"/>
                <a:cs typeface="Source Sans Pro"/>
                <a:sym typeface="Source Sans Pro"/>
              </a:rPr>
              <a:t>76% in Nimule.</a:t>
            </a:r>
            <a:endParaRPr sz="1800" b="1" dirty="0">
              <a:solidFill>
                <a:srgbClr val="009EE2"/>
              </a:solidFill>
              <a:latin typeface="Source Sans Pro"/>
              <a:ea typeface="Source Sans Pro"/>
              <a:cs typeface="Source Sans Pro"/>
              <a:sym typeface="Source Sans Pro"/>
            </a:endParaRPr>
          </a:p>
        </p:txBody>
      </p:sp>
      <p:pic>
        <p:nvPicPr>
          <p:cNvPr id="152" name="Google Shape;152;g1a18813285e_0_64"/>
          <p:cNvPicPr preferRelativeResize="0"/>
          <p:nvPr/>
        </p:nvPicPr>
        <p:blipFill rotWithShape="1">
          <a:blip r:embed="rId3">
            <a:alphaModFix/>
          </a:blip>
          <a:srcRect t="33071" b="29588"/>
          <a:stretch/>
        </p:blipFill>
        <p:spPr>
          <a:xfrm>
            <a:off x="10184331" y="162152"/>
            <a:ext cx="1208910" cy="451393"/>
          </a:xfrm>
          <a:prstGeom prst="rect">
            <a:avLst/>
          </a:prstGeom>
          <a:noFill/>
          <a:ln>
            <a:noFill/>
          </a:ln>
        </p:spPr>
      </p:pic>
      <p:pic>
        <p:nvPicPr>
          <p:cNvPr id="153" name="Google Shape;153;g1a18813285e_0_64"/>
          <p:cNvPicPr preferRelativeResize="0"/>
          <p:nvPr/>
        </p:nvPicPr>
        <p:blipFill rotWithShape="1">
          <a:blip r:embed="rId4">
            <a:alphaModFix/>
          </a:blip>
          <a:srcRect l="17301" t="27500" r="17137" b="29503"/>
          <a:stretch/>
        </p:blipFill>
        <p:spPr>
          <a:xfrm>
            <a:off x="11231059" y="98945"/>
            <a:ext cx="792520" cy="512158"/>
          </a:xfrm>
          <a:prstGeom prst="rect">
            <a:avLst/>
          </a:prstGeom>
          <a:noFill/>
          <a:ln>
            <a:noFill/>
          </a:ln>
        </p:spPr>
      </p:pic>
      <p:sp>
        <p:nvSpPr>
          <p:cNvPr id="2" name="TextBox 1">
            <a:extLst>
              <a:ext uri="{FF2B5EF4-FFF2-40B4-BE49-F238E27FC236}">
                <a16:creationId xmlns:a16="http://schemas.microsoft.com/office/drawing/2014/main" id="{C820AAD9-57CA-4F57-2AF4-704EF4199AEA}"/>
              </a:ext>
            </a:extLst>
          </p:cNvPr>
          <p:cNvSpPr txBox="1"/>
          <p:nvPr/>
        </p:nvSpPr>
        <p:spPr>
          <a:xfrm>
            <a:off x="505412" y="1075550"/>
            <a:ext cx="11292085" cy="954107"/>
          </a:xfrm>
          <a:prstGeom prst="rect">
            <a:avLst/>
          </a:prstGeom>
          <a:noFill/>
        </p:spPr>
        <p:txBody>
          <a:bodyPr wrap="square" rtlCol="0">
            <a:spAutoFit/>
          </a:bodyPr>
          <a:lstStyle/>
          <a:p>
            <a:r>
              <a:rPr lang="en-GB" sz="2800" dirty="0">
                <a:solidFill>
                  <a:srgbClr val="621360"/>
                </a:solidFill>
                <a:latin typeface="Source Sans Pro SemiBold"/>
                <a:cs typeface="Source Sans Pro SemiBold"/>
                <a:sym typeface="Source Sans Pro"/>
              </a:rPr>
              <a:t>Respondents were asked whether they agreed or disagreed with a series of statements reflecting common gender-related social norms.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621360"/>
        </a:solidFill>
        <a:effectLst/>
      </p:bgPr>
    </p:bg>
    <p:spTree>
      <p:nvGrpSpPr>
        <p:cNvPr id="1" name="Shape 157"/>
        <p:cNvGrpSpPr/>
        <p:nvPr/>
      </p:nvGrpSpPr>
      <p:grpSpPr>
        <a:xfrm>
          <a:off x="0" y="0"/>
          <a:ext cx="0" cy="0"/>
          <a:chOff x="0" y="0"/>
          <a:chExt cx="0" cy="0"/>
        </a:xfrm>
      </p:grpSpPr>
      <p:sp>
        <p:nvSpPr>
          <p:cNvPr id="158" name="Google Shape;158;g1a18813285e_0_87"/>
          <p:cNvSpPr/>
          <p:nvPr/>
        </p:nvSpPr>
        <p:spPr>
          <a:xfrm>
            <a:off x="-22350" y="0"/>
            <a:ext cx="12236700" cy="712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g1a18813285e_0_87"/>
          <p:cNvSpPr txBox="1">
            <a:spLocks noGrp="1"/>
          </p:cNvSpPr>
          <p:nvPr>
            <p:ph type="title"/>
          </p:nvPr>
        </p:nvSpPr>
        <p:spPr>
          <a:xfrm>
            <a:off x="505412" y="-39600"/>
            <a:ext cx="10610100" cy="752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GB" sz="3000">
                <a:solidFill>
                  <a:srgbClr val="009EE2"/>
                </a:solidFill>
                <a:latin typeface="Source Sans Pro SemiBold"/>
                <a:ea typeface="Source Sans Pro SemiBold"/>
                <a:cs typeface="Source Sans Pro SemiBold"/>
                <a:sym typeface="Source Sans Pro SemiBold"/>
              </a:rPr>
              <a:t>Story Circles give deeper insights to the survey findings</a:t>
            </a:r>
            <a:endParaRPr sz="4200">
              <a:solidFill>
                <a:srgbClr val="009EE2"/>
              </a:solidFill>
              <a:latin typeface="Source Sans Pro SemiBold"/>
              <a:ea typeface="Source Sans Pro SemiBold"/>
              <a:cs typeface="Source Sans Pro SemiBold"/>
              <a:sym typeface="Source Sans Pro SemiBold"/>
            </a:endParaRPr>
          </a:p>
        </p:txBody>
      </p:sp>
      <p:cxnSp>
        <p:nvCxnSpPr>
          <p:cNvPr id="160" name="Google Shape;160;g1a18813285e_0_87"/>
          <p:cNvCxnSpPr/>
          <p:nvPr/>
        </p:nvCxnSpPr>
        <p:spPr>
          <a:xfrm>
            <a:off x="-22350" y="751450"/>
            <a:ext cx="12236700" cy="25200"/>
          </a:xfrm>
          <a:prstGeom prst="straightConnector1">
            <a:avLst/>
          </a:prstGeom>
          <a:noFill/>
          <a:ln w="38100" cap="flat" cmpd="sng">
            <a:solidFill>
              <a:schemeClr val="lt2"/>
            </a:solidFill>
            <a:prstDash val="solid"/>
            <a:round/>
            <a:headEnd type="none" w="med" len="med"/>
            <a:tailEnd type="none" w="med" len="med"/>
          </a:ln>
        </p:spPr>
      </p:cxnSp>
      <p:cxnSp>
        <p:nvCxnSpPr>
          <p:cNvPr id="161" name="Google Shape;161;g1a18813285e_0_87"/>
          <p:cNvCxnSpPr/>
          <p:nvPr/>
        </p:nvCxnSpPr>
        <p:spPr>
          <a:xfrm>
            <a:off x="-22350" y="815600"/>
            <a:ext cx="12236700" cy="25200"/>
          </a:xfrm>
          <a:prstGeom prst="straightConnector1">
            <a:avLst/>
          </a:prstGeom>
          <a:noFill/>
          <a:ln w="38100" cap="flat" cmpd="sng">
            <a:solidFill>
              <a:srgbClr val="009EE2"/>
            </a:solidFill>
            <a:prstDash val="solid"/>
            <a:round/>
            <a:headEnd type="none" w="med" len="med"/>
            <a:tailEnd type="none" w="med" len="med"/>
          </a:ln>
        </p:spPr>
      </p:cxnSp>
      <p:graphicFrame>
        <p:nvGraphicFramePr>
          <p:cNvPr id="162" name="Google Shape;162;g1a18813285e_0_87"/>
          <p:cNvGraphicFramePr/>
          <p:nvPr>
            <p:extLst>
              <p:ext uri="{D42A27DB-BD31-4B8C-83A1-F6EECF244321}">
                <p14:modId xmlns:p14="http://schemas.microsoft.com/office/powerpoint/2010/main" val="3668974020"/>
              </p:ext>
            </p:extLst>
          </p:nvPr>
        </p:nvGraphicFramePr>
        <p:xfrm>
          <a:off x="683625" y="1462912"/>
          <a:ext cx="10824750" cy="4643638"/>
        </p:xfrm>
        <a:graphic>
          <a:graphicData uri="http://schemas.openxmlformats.org/drawingml/2006/table">
            <a:tbl>
              <a:tblPr firstRow="1" bandRow="1">
                <a:noFill/>
                <a:tableStyleId>{60461E0E-85BC-42E9-AF98-2D36928FF67B}</a:tableStyleId>
              </a:tblPr>
              <a:tblGrid>
                <a:gridCol w="10824750">
                  <a:extLst>
                    <a:ext uri="{9D8B030D-6E8A-4147-A177-3AD203B41FA5}">
                      <a16:colId xmlns:a16="http://schemas.microsoft.com/office/drawing/2014/main" val="20000"/>
                    </a:ext>
                  </a:extLst>
                </a:gridCol>
              </a:tblGrid>
              <a:tr h="3633275">
                <a:tc>
                  <a:txBody>
                    <a:bodyPr/>
                    <a:lstStyle/>
                    <a:p>
                      <a:pPr marL="285750" marR="0" lvl="0" indent="-304800" algn="l" rtl="0">
                        <a:lnSpc>
                          <a:spcPct val="117000"/>
                        </a:lnSpc>
                        <a:spcBef>
                          <a:spcPts val="0"/>
                        </a:spcBef>
                        <a:spcAft>
                          <a:spcPts val="900"/>
                        </a:spcAft>
                        <a:buClr>
                          <a:srgbClr val="621360"/>
                        </a:buClr>
                        <a:buSzPts val="2100"/>
                        <a:buFont typeface="Source Sans Pro SemiBold"/>
                        <a:buChar char="•"/>
                      </a:pPr>
                      <a:r>
                        <a:rPr lang="en-GB" sz="2100" b="0" dirty="0">
                          <a:solidFill>
                            <a:srgbClr val="621360"/>
                          </a:solidFill>
                          <a:latin typeface="Source Sans Pro SemiBold"/>
                          <a:ea typeface="Source Sans Pro SemiBold"/>
                          <a:cs typeface="Source Sans Pro SemiBold"/>
                          <a:sym typeface="Source Sans Pro SemiBold"/>
                        </a:rPr>
                        <a:t>Many stories of displacement in the Nimule pilot reveal inter-ethnic and inter-communal conflicts and conflicts over land grabbing. </a:t>
                      </a:r>
                      <a:endParaRPr sz="2100" b="0" dirty="0">
                        <a:solidFill>
                          <a:srgbClr val="621360"/>
                        </a:solidFill>
                        <a:latin typeface="Source Sans Pro SemiBold"/>
                        <a:ea typeface="Source Sans Pro SemiBold"/>
                        <a:cs typeface="Source Sans Pro SemiBold"/>
                        <a:sym typeface="Source Sans Pro SemiBold"/>
                      </a:endParaRPr>
                    </a:p>
                    <a:p>
                      <a:pPr marL="285750" marR="0" lvl="0" indent="-304800" algn="l" rtl="0">
                        <a:lnSpc>
                          <a:spcPct val="117000"/>
                        </a:lnSpc>
                        <a:spcBef>
                          <a:spcPts val="0"/>
                        </a:spcBef>
                        <a:spcAft>
                          <a:spcPts val="900"/>
                        </a:spcAft>
                        <a:buClr>
                          <a:srgbClr val="621360"/>
                        </a:buClr>
                        <a:buSzPts val="2100"/>
                        <a:buFont typeface="Source Sans Pro SemiBold"/>
                        <a:buChar char="•"/>
                      </a:pPr>
                      <a:r>
                        <a:rPr lang="en-GB" sz="2100" b="0" dirty="0">
                          <a:solidFill>
                            <a:srgbClr val="621360"/>
                          </a:solidFill>
                          <a:latin typeface="Source Sans Pro SemiBold"/>
                          <a:ea typeface="Source Sans Pro SemiBold"/>
                          <a:cs typeface="Source Sans Pro SemiBold"/>
                          <a:sym typeface="Source Sans Pro SemiBold"/>
                        </a:rPr>
                        <a:t>Gendered conflicts (especially around marriage but also raising children) are intertwined in the broader narratives of displacement, dispossession and interethnic/intercommunal violence. </a:t>
                      </a:r>
                      <a:endParaRPr sz="2100" b="0" dirty="0">
                        <a:solidFill>
                          <a:srgbClr val="621360"/>
                        </a:solidFill>
                        <a:latin typeface="Source Sans Pro SemiBold"/>
                        <a:ea typeface="Source Sans Pro SemiBold"/>
                        <a:cs typeface="Source Sans Pro SemiBold"/>
                        <a:sym typeface="Source Sans Pro SemiBold"/>
                      </a:endParaRPr>
                    </a:p>
                    <a:p>
                      <a:pPr marL="285750" marR="0" lvl="0" indent="-304800" algn="l" rtl="0">
                        <a:lnSpc>
                          <a:spcPct val="117000"/>
                        </a:lnSpc>
                        <a:spcBef>
                          <a:spcPts val="0"/>
                        </a:spcBef>
                        <a:spcAft>
                          <a:spcPts val="900"/>
                        </a:spcAft>
                        <a:buClr>
                          <a:srgbClr val="621360"/>
                        </a:buClr>
                        <a:buSzPts val="2100"/>
                        <a:buFont typeface="Source Sans Pro SemiBold"/>
                        <a:buChar char="•"/>
                      </a:pPr>
                      <a:r>
                        <a:rPr lang="en-GB" sz="2100" b="0" dirty="0">
                          <a:solidFill>
                            <a:srgbClr val="621360"/>
                          </a:solidFill>
                          <a:latin typeface="Source Sans Pro SemiBold"/>
                          <a:ea typeface="Source Sans Pro SemiBold"/>
                          <a:cs typeface="Source Sans Pro SemiBold"/>
                          <a:sym typeface="Source Sans Pro SemiBold"/>
                        </a:rPr>
                        <a:t>Blame, resentment and distrust are commonly expressed toward other ethnic groups for violence (especially militarized violence exerted on communities in Nimule). </a:t>
                      </a:r>
                      <a:endParaRPr sz="2100" b="0" dirty="0">
                        <a:solidFill>
                          <a:srgbClr val="621360"/>
                        </a:solidFill>
                        <a:latin typeface="Source Sans Pro SemiBold"/>
                        <a:ea typeface="Source Sans Pro SemiBold"/>
                        <a:cs typeface="Source Sans Pro SemiBold"/>
                        <a:sym typeface="Source Sans Pro SemiBold"/>
                      </a:endParaRPr>
                    </a:p>
                    <a:p>
                      <a:pPr marL="285750" marR="0" lvl="0" indent="-304800" algn="l" rtl="0">
                        <a:lnSpc>
                          <a:spcPct val="117000"/>
                        </a:lnSpc>
                        <a:spcBef>
                          <a:spcPts val="0"/>
                        </a:spcBef>
                        <a:spcAft>
                          <a:spcPts val="900"/>
                        </a:spcAft>
                        <a:buClr>
                          <a:srgbClr val="621360"/>
                        </a:buClr>
                        <a:buSzPts val="2100"/>
                        <a:buFont typeface="Source Sans Pro SemiBold"/>
                        <a:buChar char="•"/>
                      </a:pPr>
                      <a:r>
                        <a:rPr lang="en-GB" sz="2100" b="0" dirty="0">
                          <a:solidFill>
                            <a:srgbClr val="621360"/>
                          </a:solidFill>
                          <a:latin typeface="Source Sans Pro SemiBold"/>
                          <a:ea typeface="Source Sans Pro SemiBold"/>
                          <a:cs typeface="Source Sans Pro SemiBold"/>
                          <a:sym typeface="Source Sans Pro SemiBold"/>
                        </a:rPr>
                        <a:t>Youth in Nimule often had experiences of negotiating multiple displacements. </a:t>
                      </a:r>
                      <a:endParaRPr sz="2100" b="0" dirty="0">
                        <a:solidFill>
                          <a:srgbClr val="621360"/>
                        </a:solidFill>
                        <a:latin typeface="Source Sans Pro SemiBold"/>
                        <a:ea typeface="Source Sans Pro SemiBold"/>
                        <a:cs typeface="Source Sans Pro SemiBold"/>
                        <a:sym typeface="Source Sans Pro SemiBold"/>
                      </a:endParaRPr>
                    </a:p>
                    <a:p>
                      <a:pPr marL="285750" marR="0" lvl="0" indent="-304800" algn="l" rtl="0">
                        <a:lnSpc>
                          <a:spcPct val="117000"/>
                        </a:lnSpc>
                        <a:spcBef>
                          <a:spcPts val="0"/>
                        </a:spcBef>
                        <a:spcAft>
                          <a:spcPts val="900"/>
                        </a:spcAft>
                        <a:buClr>
                          <a:srgbClr val="621360"/>
                        </a:buClr>
                        <a:buSzPts val="2100"/>
                        <a:buFont typeface="Source Sans Pro SemiBold"/>
                        <a:buChar char="•"/>
                      </a:pPr>
                      <a:r>
                        <a:rPr lang="en-GB" sz="2100" b="0" dirty="0">
                          <a:solidFill>
                            <a:srgbClr val="621360"/>
                          </a:solidFill>
                          <a:latin typeface="Source Sans Pro SemiBold"/>
                          <a:ea typeface="Source Sans Pro SemiBold"/>
                          <a:cs typeface="Source Sans Pro SemiBold"/>
                          <a:sym typeface="Source Sans Pro SemiBold"/>
                        </a:rPr>
                        <a:t>Some speakers revealed the constructed nature of “home” in that they positioned themselves (through marriage and/or migration) as “in-between” ethnicities / communities or as having assimilated to new community</a:t>
                      </a:r>
                      <a:endParaRPr sz="2100" b="0" dirty="0">
                        <a:solidFill>
                          <a:srgbClr val="621360"/>
                        </a:solidFill>
                        <a:latin typeface="Source Sans Pro SemiBold"/>
                        <a:ea typeface="Source Sans Pro SemiBold"/>
                        <a:cs typeface="Source Sans Pro SemiBold"/>
                        <a:sym typeface="Source Sans Pro SemiBold"/>
                      </a:endParaRPr>
                    </a:p>
                  </a:txBody>
                  <a:tcPr marL="91450" marR="91450" marT="45725" marB="45725">
                    <a:lnL w="9525" cap="flat" cmpd="sng">
                      <a:solidFill>
                        <a:schemeClr val="lt1"/>
                      </a:solidFill>
                      <a:prstDash val="solid"/>
                      <a:round/>
                      <a:headEnd type="none" w="sm" len="sm"/>
                      <a:tailEnd type="none" w="sm" len="sm"/>
                    </a:lnL>
                    <a:lnR w="9525" cap="flat" cmpd="sng">
                      <a:solidFill>
                        <a:srgbClr val="621360"/>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FFFFF"/>
                    </a:solidFill>
                  </a:tcPr>
                </a:tc>
                <a:extLst>
                  <a:ext uri="{0D108BD9-81ED-4DB2-BD59-A6C34878D82A}">
                    <a16:rowId xmlns:a16="http://schemas.microsoft.com/office/drawing/2014/main" val="10000"/>
                  </a:ext>
                </a:extLst>
              </a:tr>
            </a:tbl>
          </a:graphicData>
        </a:graphic>
      </p:graphicFrame>
      <p:pic>
        <p:nvPicPr>
          <p:cNvPr id="163" name="Google Shape;163;g1a18813285e_0_87"/>
          <p:cNvPicPr preferRelativeResize="0"/>
          <p:nvPr/>
        </p:nvPicPr>
        <p:blipFill rotWithShape="1">
          <a:blip r:embed="rId3">
            <a:alphaModFix/>
          </a:blip>
          <a:srcRect t="33071" b="29588"/>
          <a:stretch/>
        </p:blipFill>
        <p:spPr>
          <a:xfrm>
            <a:off x="10184331" y="162152"/>
            <a:ext cx="1208910" cy="451393"/>
          </a:xfrm>
          <a:prstGeom prst="rect">
            <a:avLst/>
          </a:prstGeom>
          <a:noFill/>
          <a:ln>
            <a:noFill/>
          </a:ln>
        </p:spPr>
      </p:pic>
      <p:pic>
        <p:nvPicPr>
          <p:cNvPr id="164" name="Google Shape;164;g1a18813285e_0_87"/>
          <p:cNvPicPr preferRelativeResize="0"/>
          <p:nvPr/>
        </p:nvPicPr>
        <p:blipFill rotWithShape="1">
          <a:blip r:embed="rId4">
            <a:alphaModFix/>
          </a:blip>
          <a:srcRect l="17301" t="27500" r="17137" b="29503"/>
          <a:stretch/>
        </p:blipFill>
        <p:spPr>
          <a:xfrm>
            <a:off x="11231059" y="98945"/>
            <a:ext cx="792520" cy="51215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621360"/>
        </a:solidFill>
        <a:effectLst/>
      </p:bgPr>
    </p:bg>
    <p:spTree>
      <p:nvGrpSpPr>
        <p:cNvPr id="1" name="Shape 168"/>
        <p:cNvGrpSpPr/>
        <p:nvPr/>
      </p:nvGrpSpPr>
      <p:grpSpPr>
        <a:xfrm>
          <a:off x="0" y="0"/>
          <a:ext cx="0" cy="0"/>
          <a:chOff x="0" y="0"/>
          <a:chExt cx="0" cy="0"/>
        </a:xfrm>
      </p:grpSpPr>
      <p:sp>
        <p:nvSpPr>
          <p:cNvPr id="169" name="Google Shape;169;g1a18813285e_0_97"/>
          <p:cNvSpPr/>
          <p:nvPr/>
        </p:nvSpPr>
        <p:spPr>
          <a:xfrm>
            <a:off x="-22350" y="0"/>
            <a:ext cx="12236700" cy="712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g1a18813285e_0_97"/>
          <p:cNvSpPr txBox="1">
            <a:spLocks noGrp="1"/>
          </p:cNvSpPr>
          <p:nvPr>
            <p:ph type="title"/>
          </p:nvPr>
        </p:nvSpPr>
        <p:spPr>
          <a:xfrm>
            <a:off x="505412" y="-39600"/>
            <a:ext cx="10610100" cy="752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GB" sz="3000">
                <a:solidFill>
                  <a:srgbClr val="009EE2"/>
                </a:solidFill>
                <a:latin typeface="Source Sans Pro SemiBold"/>
                <a:ea typeface="Source Sans Pro SemiBold"/>
                <a:cs typeface="Source Sans Pro SemiBold"/>
                <a:sym typeface="Source Sans Pro SemiBold"/>
              </a:rPr>
              <a:t>Story </a:t>
            </a:r>
            <a:r>
              <a:rPr lang="en-GB" sz="2900">
                <a:solidFill>
                  <a:srgbClr val="009EE2"/>
                </a:solidFill>
                <a:latin typeface="Source Sans Pro SemiBold"/>
                <a:ea typeface="Source Sans Pro SemiBold"/>
                <a:cs typeface="Source Sans Pro SemiBold"/>
                <a:sym typeface="Source Sans Pro SemiBold"/>
              </a:rPr>
              <a:t>Circles</a:t>
            </a:r>
            <a:r>
              <a:rPr lang="en-GB" sz="3000">
                <a:solidFill>
                  <a:srgbClr val="009EE2"/>
                </a:solidFill>
                <a:latin typeface="Source Sans Pro SemiBold"/>
                <a:ea typeface="Source Sans Pro SemiBold"/>
                <a:cs typeface="Source Sans Pro SemiBold"/>
                <a:sym typeface="Source Sans Pro SemiBold"/>
              </a:rPr>
              <a:t>: Findings (Session III: Conflict and Violence)</a:t>
            </a:r>
            <a:endParaRPr sz="4200">
              <a:solidFill>
                <a:srgbClr val="009EE2"/>
              </a:solidFill>
              <a:latin typeface="Source Sans Pro SemiBold"/>
              <a:ea typeface="Source Sans Pro SemiBold"/>
              <a:cs typeface="Source Sans Pro SemiBold"/>
              <a:sym typeface="Source Sans Pro SemiBold"/>
            </a:endParaRPr>
          </a:p>
        </p:txBody>
      </p:sp>
      <p:cxnSp>
        <p:nvCxnSpPr>
          <p:cNvPr id="171" name="Google Shape;171;g1a18813285e_0_97"/>
          <p:cNvCxnSpPr/>
          <p:nvPr/>
        </p:nvCxnSpPr>
        <p:spPr>
          <a:xfrm>
            <a:off x="-22350" y="751450"/>
            <a:ext cx="12236700" cy="25200"/>
          </a:xfrm>
          <a:prstGeom prst="straightConnector1">
            <a:avLst/>
          </a:prstGeom>
          <a:noFill/>
          <a:ln w="38100" cap="flat" cmpd="sng">
            <a:solidFill>
              <a:schemeClr val="lt2"/>
            </a:solidFill>
            <a:prstDash val="solid"/>
            <a:round/>
            <a:headEnd type="none" w="med" len="med"/>
            <a:tailEnd type="none" w="med" len="med"/>
          </a:ln>
        </p:spPr>
      </p:cxnSp>
      <p:cxnSp>
        <p:nvCxnSpPr>
          <p:cNvPr id="172" name="Google Shape;172;g1a18813285e_0_97"/>
          <p:cNvCxnSpPr/>
          <p:nvPr/>
        </p:nvCxnSpPr>
        <p:spPr>
          <a:xfrm>
            <a:off x="-22350" y="815600"/>
            <a:ext cx="12236700" cy="25200"/>
          </a:xfrm>
          <a:prstGeom prst="straightConnector1">
            <a:avLst/>
          </a:prstGeom>
          <a:noFill/>
          <a:ln w="38100" cap="flat" cmpd="sng">
            <a:solidFill>
              <a:srgbClr val="009EE2"/>
            </a:solidFill>
            <a:prstDash val="solid"/>
            <a:round/>
            <a:headEnd type="none" w="med" len="med"/>
            <a:tailEnd type="none" w="med" len="med"/>
          </a:ln>
        </p:spPr>
      </p:cxnSp>
      <p:graphicFrame>
        <p:nvGraphicFramePr>
          <p:cNvPr id="173" name="Google Shape;173;g1a18813285e_0_97"/>
          <p:cNvGraphicFramePr/>
          <p:nvPr>
            <p:extLst>
              <p:ext uri="{D42A27DB-BD31-4B8C-83A1-F6EECF244321}">
                <p14:modId xmlns:p14="http://schemas.microsoft.com/office/powerpoint/2010/main" val="2445767419"/>
              </p:ext>
            </p:extLst>
          </p:nvPr>
        </p:nvGraphicFramePr>
        <p:xfrm>
          <a:off x="683625" y="1336650"/>
          <a:ext cx="10824750" cy="3633275"/>
        </p:xfrm>
        <a:graphic>
          <a:graphicData uri="http://schemas.openxmlformats.org/drawingml/2006/table">
            <a:tbl>
              <a:tblPr firstRow="1" bandRow="1">
                <a:noFill/>
                <a:tableStyleId>{60461E0E-85BC-42E9-AF98-2D36928FF67B}</a:tableStyleId>
              </a:tblPr>
              <a:tblGrid>
                <a:gridCol w="10824750">
                  <a:extLst>
                    <a:ext uri="{9D8B030D-6E8A-4147-A177-3AD203B41FA5}">
                      <a16:colId xmlns:a16="http://schemas.microsoft.com/office/drawing/2014/main" val="20000"/>
                    </a:ext>
                  </a:extLst>
                </a:gridCol>
              </a:tblGrid>
              <a:tr h="3633275">
                <a:tc>
                  <a:txBody>
                    <a:bodyPr/>
                    <a:lstStyle/>
                    <a:p>
                      <a:pPr marL="285750" marR="0" lvl="0" indent="-304800" algn="l" rtl="0">
                        <a:lnSpc>
                          <a:spcPct val="117000"/>
                        </a:lnSpc>
                        <a:spcBef>
                          <a:spcPts val="0"/>
                        </a:spcBef>
                        <a:spcAft>
                          <a:spcPts val="900"/>
                        </a:spcAft>
                        <a:buClr>
                          <a:srgbClr val="621360"/>
                        </a:buClr>
                        <a:buSzPts val="2100"/>
                        <a:buFont typeface="Source Sans Pro SemiBold"/>
                        <a:buChar char="•"/>
                      </a:pPr>
                      <a:r>
                        <a:rPr lang="en-GB" sz="2100" b="0" dirty="0">
                          <a:solidFill>
                            <a:srgbClr val="621360"/>
                          </a:solidFill>
                          <a:latin typeface="Source Sans Pro SemiBold"/>
                          <a:ea typeface="Source Sans Pro SemiBold"/>
                          <a:cs typeface="Source Sans Pro SemiBold"/>
                          <a:sym typeface="Source Sans Pro SemiBold"/>
                        </a:rPr>
                        <a:t>Multiple and intersecting forms of violence are present in the stories (interpersonal and domestic, cultural, communal, physical, psychological and emotional, economic, etc.) “Negative cultural norms” are sometimes identified as the source of violent behaviour. </a:t>
                      </a:r>
                      <a:endParaRPr sz="2100" b="0" dirty="0">
                        <a:solidFill>
                          <a:srgbClr val="621360"/>
                        </a:solidFill>
                        <a:latin typeface="Source Sans Pro SemiBold"/>
                        <a:ea typeface="Source Sans Pro SemiBold"/>
                        <a:cs typeface="Source Sans Pro SemiBold"/>
                        <a:sym typeface="Source Sans Pro SemiBold"/>
                      </a:endParaRPr>
                    </a:p>
                    <a:p>
                      <a:pPr marL="285750" marR="0" lvl="0" indent="-304800" algn="l" rtl="0">
                        <a:lnSpc>
                          <a:spcPct val="117000"/>
                        </a:lnSpc>
                        <a:spcBef>
                          <a:spcPts val="0"/>
                        </a:spcBef>
                        <a:spcAft>
                          <a:spcPts val="900"/>
                        </a:spcAft>
                        <a:buClr>
                          <a:srgbClr val="621360"/>
                        </a:buClr>
                        <a:buSzPts val="2100"/>
                        <a:buFont typeface="Source Sans Pro SemiBold"/>
                        <a:buChar char="•"/>
                      </a:pPr>
                      <a:r>
                        <a:rPr lang="en-GB" sz="2100" b="0" dirty="0">
                          <a:solidFill>
                            <a:srgbClr val="621360"/>
                          </a:solidFill>
                          <a:latin typeface="Source Sans Pro SemiBold"/>
                          <a:ea typeface="Source Sans Pro SemiBold"/>
                          <a:cs typeface="Source Sans Pro SemiBold"/>
                          <a:sym typeface="Source Sans Pro SemiBold"/>
                        </a:rPr>
                        <a:t>In Nimule, Dinka soldiers are identified as the dominant perpetrators of violence through coercion, land grabbing, abduction and early marriage of young women, mistreatment of wives. There is less discussion of domestic violence as part of everyday life. Victims of violence include young women (by both strangers and family members) and sometimes young men who are victimized and wrongfully accused. </a:t>
                      </a:r>
                      <a:endParaRPr sz="2100" b="0" dirty="0">
                        <a:solidFill>
                          <a:srgbClr val="621360"/>
                        </a:solidFill>
                        <a:latin typeface="Source Sans Pro SemiBold"/>
                        <a:ea typeface="Source Sans Pro SemiBold"/>
                        <a:cs typeface="Source Sans Pro SemiBold"/>
                        <a:sym typeface="Source Sans Pro SemiBold"/>
                      </a:endParaRPr>
                    </a:p>
                  </a:txBody>
                  <a:tcPr marL="91450" marR="91450" marT="45725" marB="45725">
                    <a:lnL w="9525" cap="flat" cmpd="sng">
                      <a:solidFill>
                        <a:schemeClr val="lt1"/>
                      </a:solidFill>
                      <a:prstDash val="solid"/>
                      <a:round/>
                      <a:headEnd type="none" w="sm" len="sm"/>
                      <a:tailEnd type="none" w="sm" len="sm"/>
                    </a:lnL>
                    <a:lnR w="9525" cap="flat" cmpd="sng">
                      <a:solidFill>
                        <a:srgbClr val="621360"/>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rgbClr val="FFFFFF"/>
                    </a:solidFill>
                  </a:tcPr>
                </a:tc>
                <a:extLst>
                  <a:ext uri="{0D108BD9-81ED-4DB2-BD59-A6C34878D82A}">
                    <a16:rowId xmlns:a16="http://schemas.microsoft.com/office/drawing/2014/main" val="10000"/>
                  </a:ext>
                </a:extLst>
              </a:tr>
            </a:tbl>
          </a:graphicData>
        </a:graphic>
      </p:graphicFrame>
      <p:pic>
        <p:nvPicPr>
          <p:cNvPr id="174" name="Google Shape;174;g1a18813285e_0_97"/>
          <p:cNvPicPr preferRelativeResize="0"/>
          <p:nvPr/>
        </p:nvPicPr>
        <p:blipFill rotWithShape="1">
          <a:blip r:embed="rId3">
            <a:alphaModFix/>
          </a:blip>
          <a:srcRect t="33071" b="29588"/>
          <a:stretch/>
        </p:blipFill>
        <p:spPr>
          <a:xfrm>
            <a:off x="10184331" y="162152"/>
            <a:ext cx="1208910" cy="451393"/>
          </a:xfrm>
          <a:prstGeom prst="rect">
            <a:avLst/>
          </a:prstGeom>
          <a:noFill/>
          <a:ln>
            <a:noFill/>
          </a:ln>
        </p:spPr>
      </p:pic>
      <p:pic>
        <p:nvPicPr>
          <p:cNvPr id="175" name="Google Shape;175;g1a18813285e_0_97"/>
          <p:cNvPicPr preferRelativeResize="0"/>
          <p:nvPr/>
        </p:nvPicPr>
        <p:blipFill rotWithShape="1">
          <a:blip r:embed="rId4">
            <a:alphaModFix/>
          </a:blip>
          <a:srcRect l="17301" t="27500" r="17137" b="29503"/>
          <a:stretch/>
        </p:blipFill>
        <p:spPr>
          <a:xfrm>
            <a:off x="11231059" y="98945"/>
            <a:ext cx="792520" cy="512158"/>
          </a:xfrm>
          <a:prstGeom prst="rect">
            <a:avLst/>
          </a:prstGeom>
          <a:noFill/>
          <a:ln>
            <a:noFill/>
          </a:ln>
        </p:spPr>
      </p:pic>
    </p:spTree>
    <p:extLst>
      <p:ext uri="{BB962C8B-B14F-4D97-AF65-F5344CB8AC3E}">
        <p14:creationId xmlns:p14="http://schemas.microsoft.com/office/powerpoint/2010/main" val="2086653486"/>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133</TotalTime>
  <Words>1446</Words>
  <Application>Microsoft Office PowerPoint</Application>
  <PresentationFormat>Widescreen</PresentationFormat>
  <Paragraphs>52</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Source Sans Pro SemiBold</vt:lpstr>
      <vt:lpstr>Calibri</vt:lpstr>
      <vt:lpstr>Source Sans Pro</vt:lpstr>
      <vt:lpstr>Arial</vt:lpstr>
      <vt:lpstr>Office Theme</vt:lpstr>
      <vt:lpstr>PowerPoint Presentation</vt:lpstr>
      <vt:lpstr>Overview </vt:lpstr>
      <vt:lpstr>Top Level Survey Findings</vt:lpstr>
      <vt:lpstr>Story Circles: comparison (Nimule &amp; Yei)</vt:lpstr>
      <vt:lpstr>PowerPoint Presentation</vt:lpstr>
      <vt:lpstr>PowerPoint Presentation</vt:lpstr>
      <vt:lpstr>Normalisation of violence</vt:lpstr>
      <vt:lpstr>Story Circles give deeper insights to the survey findings</vt:lpstr>
      <vt:lpstr>Story Circles: Findings (Session III: Conflict and Violence)</vt:lpstr>
      <vt:lpstr>Story Circles: Findings (Session III: Conflict and Violence)</vt:lpstr>
      <vt:lpstr>Recommendations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Tamsin Bradley</dc:creator>
  <cp:lastModifiedBy>Tamsin Bradley</cp:lastModifiedBy>
  <cp:revision>11</cp:revision>
  <dcterms:created xsi:type="dcterms:W3CDTF">2021-01-19T15:04:16Z</dcterms:created>
  <dcterms:modified xsi:type="dcterms:W3CDTF">2022-11-28T14:00:10Z</dcterms:modified>
</cp:coreProperties>
</file>